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56" r:id="rId3"/>
    <p:sldId id="260" r:id="rId4"/>
    <p:sldId id="257" r:id="rId5"/>
    <p:sldId id="258" r:id="rId6"/>
    <p:sldId id="263" r:id="rId7"/>
    <p:sldId id="259"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139" autoAdjust="0"/>
  </p:normalViewPr>
  <p:slideViewPr>
    <p:cSldViewPr>
      <p:cViewPr>
        <p:scale>
          <a:sx n="100" d="100"/>
          <a:sy n="100" d="100"/>
        </p:scale>
        <p:origin x="-1944"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1C17B-4C40-4BC2-9290-2B22F277674F}" type="datetimeFigureOut">
              <a:rPr lang="sv-SE" smtClean="0"/>
              <a:pPr/>
              <a:t>2014-05-13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7A3C6-DAA4-4FB1-8C46-237DE5E67B31}" type="slidenum">
              <a:rPr lang="sv-SE" smtClean="0"/>
              <a:pPr/>
              <a:t>‹#›</a:t>
            </a:fld>
            <a:endParaRPr lang="sv-SE"/>
          </a:p>
        </p:txBody>
      </p:sp>
    </p:spTree>
    <p:extLst>
      <p:ext uri="{BB962C8B-B14F-4D97-AF65-F5344CB8AC3E}">
        <p14:creationId xmlns:p14="http://schemas.microsoft.com/office/powerpoint/2010/main" val="254971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983284-3D9D-F14D-97E5-58C7CC6AB1B2}" type="slidenum">
              <a:rPr lang="sv-SE" smtClean="0"/>
              <a:pPr/>
              <a:t>1</a:t>
            </a:fld>
            <a:endParaRPr lang="sv-SE"/>
          </a:p>
        </p:txBody>
      </p:sp>
    </p:spTree>
    <p:extLst>
      <p:ext uri="{BB962C8B-B14F-4D97-AF65-F5344CB8AC3E}">
        <p14:creationId xmlns:p14="http://schemas.microsoft.com/office/powerpoint/2010/main" val="419114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Kanske någon </a:t>
            </a:r>
            <a:r>
              <a:rPr lang="sv-SE" smtClean="0"/>
              <a:t>bild här?</a:t>
            </a:r>
            <a:endParaRPr lang="sv-SE"/>
          </a:p>
        </p:txBody>
      </p:sp>
      <p:sp>
        <p:nvSpPr>
          <p:cNvPr id="4" name="Platshållare för bildnummer 3"/>
          <p:cNvSpPr>
            <a:spLocks noGrp="1"/>
          </p:cNvSpPr>
          <p:nvPr>
            <p:ph type="sldNum" sz="quarter" idx="10"/>
          </p:nvPr>
        </p:nvSpPr>
        <p:spPr/>
        <p:txBody>
          <a:bodyPr/>
          <a:lstStyle/>
          <a:p>
            <a:fld id="{0F97A3C6-DAA4-4FB1-8C46-237DE5E67B31}" type="slidenum">
              <a:rPr lang="sv-SE" smtClean="0"/>
              <a:pPr/>
              <a:t>4</a:t>
            </a:fld>
            <a:endParaRPr lang="sv-SE"/>
          </a:p>
        </p:txBody>
      </p:sp>
    </p:spTree>
    <p:extLst>
      <p:ext uri="{BB962C8B-B14F-4D97-AF65-F5344CB8AC3E}">
        <p14:creationId xmlns:p14="http://schemas.microsoft.com/office/powerpoint/2010/main" val="333455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Jag har flyttat denna bild från 5 till 4</a:t>
            </a:r>
            <a:endParaRPr lang="sv-SE" dirty="0"/>
          </a:p>
        </p:txBody>
      </p:sp>
      <p:sp>
        <p:nvSpPr>
          <p:cNvPr id="4" name="Platshållare för bildnummer 3"/>
          <p:cNvSpPr>
            <a:spLocks noGrp="1"/>
          </p:cNvSpPr>
          <p:nvPr>
            <p:ph type="sldNum" sz="quarter" idx="10"/>
          </p:nvPr>
        </p:nvSpPr>
        <p:spPr/>
        <p:txBody>
          <a:bodyPr/>
          <a:lstStyle/>
          <a:p>
            <a:fld id="{0F97A3C6-DAA4-4FB1-8C46-237DE5E67B31}" type="slidenum">
              <a:rPr lang="sv-SE" smtClean="0"/>
              <a:pPr/>
              <a:t>5</a:t>
            </a:fld>
            <a:endParaRPr lang="sv-SE"/>
          </a:p>
        </p:txBody>
      </p:sp>
    </p:spTree>
    <p:extLst>
      <p:ext uri="{BB962C8B-B14F-4D97-AF65-F5344CB8AC3E}">
        <p14:creationId xmlns:p14="http://schemas.microsoft.com/office/powerpoint/2010/main" val="70623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 man färgmarkera det som är intressant i tabellen, tex EF (varför finns inte volymen i</a:t>
            </a:r>
            <a:r>
              <a:rPr lang="sv-SE" baseline="0" dirty="0" smtClean="0"/>
              <a:t> tabellen?) Vill du lyfta fram några </a:t>
            </a:r>
            <a:r>
              <a:rPr lang="sv-SE" baseline="0" dirty="0" err="1" smtClean="0"/>
              <a:t>strainmått</a:t>
            </a:r>
            <a:r>
              <a:rPr lang="sv-SE" baseline="0" dirty="0" smtClean="0"/>
              <a:t> också??</a:t>
            </a:r>
            <a:endParaRPr lang="sv-SE" dirty="0"/>
          </a:p>
        </p:txBody>
      </p:sp>
      <p:sp>
        <p:nvSpPr>
          <p:cNvPr id="4" name="Platshållare för bildnummer 3"/>
          <p:cNvSpPr>
            <a:spLocks noGrp="1"/>
          </p:cNvSpPr>
          <p:nvPr>
            <p:ph type="sldNum" sz="quarter" idx="10"/>
          </p:nvPr>
        </p:nvSpPr>
        <p:spPr/>
        <p:txBody>
          <a:bodyPr/>
          <a:lstStyle/>
          <a:p>
            <a:fld id="{0F97A3C6-DAA4-4FB1-8C46-237DE5E67B31}" type="slidenum">
              <a:rPr lang="sv-SE" smtClean="0"/>
              <a:pPr/>
              <a:t>6</a:t>
            </a:fld>
            <a:endParaRPr lang="sv-SE"/>
          </a:p>
        </p:txBody>
      </p:sp>
    </p:spTree>
    <p:extLst>
      <p:ext uri="{BB962C8B-B14F-4D97-AF65-F5344CB8AC3E}">
        <p14:creationId xmlns:p14="http://schemas.microsoft.com/office/powerpoint/2010/main" val="187004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354986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429436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174762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203734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282024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188629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207808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106772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345249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263672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0B1AF39-DDF6-48B3-AC91-BF73EDCEAF4E}" type="datetimeFigureOut">
              <a:rPr lang="sv-SE" smtClean="0"/>
              <a:pPr/>
              <a:t>2014-05-13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9152CD-027E-4F99-973A-AC39D8DB90CF}" type="slidenum">
              <a:rPr lang="sv-SE" smtClean="0"/>
              <a:pPr/>
              <a:t>‹#›</a:t>
            </a:fld>
            <a:endParaRPr lang="sv-SE"/>
          </a:p>
        </p:txBody>
      </p:sp>
    </p:spTree>
    <p:extLst>
      <p:ext uri="{BB962C8B-B14F-4D97-AF65-F5344CB8AC3E}">
        <p14:creationId xmlns:p14="http://schemas.microsoft.com/office/powerpoint/2010/main" val="250550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1AF39-DDF6-48B3-AC91-BF73EDCEAF4E}" type="datetimeFigureOut">
              <a:rPr lang="sv-SE" smtClean="0"/>
              <a:pPr/>
              <a:t>2014-05-13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152CD-027E-4F99-973A-AC39D8DB90CF}" type="slidenum">
              <a:rPr lang="sv-SE" smtClean="0"/>
              <a:pPr/>
              <a:t>‹#›</a:t>
            </a:fld>
            <a:endParaRPr lang="sv-SE"/>
          </a:p>
        </p:txBody>
      </p:sp>
    </p:spTree>
    <p:extLst>
      <p:ext uri="{BB962C8B-B14F-4D97-AF65-F5344CB8AC3E}">
        <p14:creationId xmlns:p14="http://schemas.microsoft.com/office/powerpoint/2010/main" val="3860557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08590" y="6572955"/>
            <a:ext cx="8843802" cy="207679"/>
          </a:xfrm>
          <a:prstGeom prst="rect">
            <a:avLst/>
          </a:prstGeom>
          <a:solidFill>
            <a:srgbClr val="4982CA"/>
          </a:solidFill>
        </p:spPr>
      </p:pic>
      <p:pic>
        <p:nvPicPr>
          <p:cNvPr id="6" name="Bildobjekt 5" descr="headerpost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161730"/>
          </a:xfrm>
          <a:prstGeom prst="rect">
            <a:avLst/>
          </a:prstGeom>
        </p:spPr>
      </p:pic>
      <p:sp>
        <p:nvSpPr>
          <p:cNvPr id="2" name="textruta 1"/>
          <p:cNvSpPr txBox="1"/>
          <p:nvPr/>
        </p:nvSpPr>
        <p:spPr>
          <a:xfrm>
            <a:off x="180475" y="6617708"/>
            <a:ext cx="8771917" cy="244036"/>
          </a:xfrm>
          <a:prstGeom prst="rect">
            <a:avLst/>
          </a:prstGeom>
          <a:noFill/>
        </p:spPr>
        <p:txBody>
          <a:bodyPr wrap="square" lIns="28316" tIns="14158" rIns="28316" bIns="14158" rtlCol="0">
            <a:spAutoFit/>
          </a:bodyPr>
          <a:lstStyle/>
          <a:p>
            <a:pPr algn="ctr"/>
            <a:r>
              <a:rPr lang="sv-SE" sz="700" dirty="0">
                <a:solidFill>
                  <a:schemeClr val="bg1"/>
                </a:solidFill>
                <a:latin typeface="Arial"/>
                <a:cs typeface="Arial"/>
              </a:rPr>
              <a:t>Contact information: Meriam </a:t>
            </a:r>
            <a:r>
              <a:rPr lang="sv-SE" sz="700">
                <a:solidFill>
                  <a:schemeClr val="bg1"/>
                </a:solidFill>
                <a:latin typeface="Arial"/>
                <a:cs typeface="Arial"/>
              </a:rPr>
              <a:t>Åström Aneq, </a:t>
            </a:r>
            <a:r>
              <a:rPr lang="sv-SE" sz="700" dirty="0">
                <a:solidFill>
                  <a:schemeClr val="bg1"/>
                </a:solidFill>
                <a:latin typeface="Arial"/>
                <a:cs typeface="Arial"/>
              </a:rPr>
              <a:t>MD, PhD (</a:t>
            </a:r>
            <a:r>
              <a:rPr lang="sv-SE" sz="700" dirty="0" err="1">
                <a:solidFill>
                  <a:schemeClr val="bg1"/>
                </a:solidFill>
                <a:latin typeface="Arial"/>
                <a:cs typeface="Arial"/>
              </a:rPr>
              <a:t>meriam.astrom.aneq@lio.se</a:t>
            </a:r>
            <a:r>
              <a:rPr lang="sv-SE" sz="700" dirty="0">
                <a:solidFill>
                  <a:schemeClr val="bg1"/>
                </a:solidFill>
                <a:latin typeface="Arial"/>
                <a:cs typeface="Arial"/>
              </a:rPr>
              <a:t>)  </a:t>
            </a:r>
          </a:p>
          <a:p>
            <a:pPr algn="ctr"/>
            <a:r>
              <a:rPr lang="sv-SE" sz="700" dirty="0">
                <a:solidFill>
                  <a:schemeClr val="bg1"/>
                </a:solidFill>
                <a:latin typeface="Arial"/>
                <a:cs typeface="Arial"/>
              </a:rPr>
              <a:t> </a:t>
            </a:r>
          </a:p>
        </p:txBody>
      </p:sp>
      <p:sp>
        <p:nvSpPr>
          <p:cNvPr id="5" name="textruta 4"/>
          <p:cNvSpPr txBox="1"/>
          <p:nvPr/>
        </p:nvSpPr>
        <p:spPr>
          <a:xfrm>
            <a:off x="3951716" y="2120716"/>
            <a:ext cx="390926" cy="207132"/>
          </a:xfrm>
          <a:prstGeom prst="rect">
            <a:avLst/>
          </a:prstGeom>
          <a:noFill/>
        </p:spPr>
        <p:txBody>
          <a:bodyPr wrap="none" lIns="11149" tIns="0" rIns="0" bIns="0" rtlCol="0">
            <a:noAutofit/>
          </a:bodyPr>
          <a:lstStyle/>
          <a:p>
            <a:pPr>
              <a:lnSpc>
                <a:spcPct val="110000"/>
              </a:lnSpc>
            </a:pPr>
            <a:endParaRPr lang="sv-SE" sz="700" dirty="0">
              <a:latin typeface="Times"/>
              <a:cs typeface="Times"/>
            </a:endParaRPr>
          </a:p>
        </p:txBody>
      </p:sp>
      <p:sp>
        <p:nvSpPr>
          <p:cNvPr id="47" name="textruta 46"/>
          <p:cNvSpPr txBox="1"/>
          <p:nvPr/>
        </p:nvSpPr>
        <p:spPr>
          <a:xfrm>
            <a:off x="218703" y="2110606"/>
            <a:ext cx="4221999" cy="870141"/>
          </a:xfrm>
          <a:prstGeom prst="rect">
            <a:avLst/>
          </a:prstGeom>
          <a:noFill/>
        </p:spPr>
        <p:txBody>
          <a:bodyPr wrap="square" lIns="11149" tIns="0" rIns="0" bIns="0" numCol="1" spcCol="111492" rtlCol="0">
            <a:noAutofit/>
          </a:bodyPr>
          <a:lstStyle/>
          <a:p>
            <a:pPr algn="just"/>
            <a:r>
              <a:rPr lang="en-GB" sz="1050" dirty="0" err="1">
                <a:solidFill>
                  <a:srgbClr val="271B81"/>
                </a:solidFill>
              </a:rPr>
              <a:t>Arrhythmogenic</a:t>
            </a:r>
            <a:r>
              <a:rPr lang="en-GB" sz="1050" dirty="0">
                <a:solidFill>
                  <a:srgbClr val="271B81"/>
                </a:solidFill>
              </a:rPr>
              <a:t> right ventricular </a:t>
            </a:r>
            <a:r>
              <a:rPr lang="en-GB" sz="1050" dirty="0" err="1">
                <a:solidFill>
                  <a:srgbClr val="271B81"/>
                </a:solidFill>
              </a:rPr>
              <a:t>cardiomyopathy</a:t>
            </a:r>
            <a:r>
              <a:rPr lang="en-GB" sz="1050" dirty="0">
                <a:solidFill>
                  <a:srgbClr val="271B81"/>
                </a:solidFill>
              </a:rPr>
              <a:t> (ARVC) is characterized by dilatation and fibro-fatty substitution of the myocardium in the right ventricle (RV). Cardiovascular magnetic resonance imaging (CMR) is the gold standard for visualization and volume quantification of the RV, but the assessment of wall motion is still based on qualitative “eye-balling”. Previous studies have shown the successful application of feature tracking (CMR-FT) to the left ventricle. </a:t>
            </a:r>
          </a:p>
          <a:p>
            <a:pPr algn="just"/>
            <a:r>
              <a:rPr lang="en-GB" sz="1050" dirty="0">
                <a:solidFill>
                  <a:srgbClr val="271B81"/>
                </a:solidFill>
              </a:rPr>
              <a:t>The aim of this study was to test the feasibility of CMR-FT to assess RV strain in patients with ARVC and in healthy controls</a:t>
            </a:r>
            <a:r>
              <a:rPr lang="en-GB" sz="1050" dirty="0"/>
              <a:t>.</a:t>
            </a:r>
            <a:endParaRPr lang="sv-SE" sz="1050" dirty="0"/>
          </a:p>
          <a:p>
            <a:pPr algn="just"/>
            <a:r>
              <a:rPr lang="sv-SE" sz="700" dirty="0"/>
              <a:t>. </a:t>
            </a:r>
          </a:p>
        </p:txBody>
      </p:sp>
      <p:grpSp>
        <p:nvGrpSpPr>
          <p:cNvPr id="72" name="Grupp 71"/>
          <p:cNvGrpSpPr/>
          <p:nvPr/>
        </p:nvGrpSpPr>
        <p:grpSpPr>
          <a:xfrm>
            <a:off x="199655" y="1772816"/>
            <a:ext cx="4241046" cy="287840"/>
            <a:chOff x="394316" y="2720556"/>
            <a:chExt cx="5447961" cy="1393992"/>
          </a:xfrm>
        </p:grpSpPr>
        <p:sp>
          <p:nvSpPr>
            <p:cNvPr id="73" name="textruta 72"/>
            <p:cNvSpPr txBox="1"/>
            <p:nvPr/>
          </p:nvSpPr>
          <p:spPr>
            <a:xfrm>
              <a:off x="394317" y="2720556"/>
              <a:ext cx="5244741" cy="1005419"/>
            </a:xfrm>
            <a:prstGeom prst="rect">
              <a:avLst/>
            </a:prstGeom>
            <a:noFill/>
            <a:ln cap="flat">
              <a:noFill/>
            </a:ln>
            <a:effectLst/>
          </p:spPr>
          <p:txBody>
            <a:bodyPr wrap="square" lIns="180000" rtlCol="0">
              <a:spAutoFit/>
            </a:bodyPr>
            <a:lstStyle/>
            <a:p>
              <a:r>
                <a:rPr lang="sv-SE" sz="1200" b="1" dirty="0" err="1">
                  <a:solidFill>
                    <a:srgbClr val="271B81"/>
                  </a:solidFill>
                  <a:latin typeface="Arial"/>
                  <a:cs typeface="Arial"/>
                </a:rPr>
                <a:t>Introduction</a:t>
              </a:r>
              <a:endParaRPr lang="sv-SE" sz="1100" b="1" dirty="0">
                <a:solidFill>
                  <a:srgbClr val="271B81"/>
                </a:solidFill>
                <a:latin typeface="Arial"/>
                <a:cs typeface="Arial"/>
              </a:endParaRPr>
            </a:p>
          </p:txBody>
        </p:sp>
        <p:cxnSp>
          <p:nvCxnSpPr>
            <p:cNvPr id="74" name="Rak 73"/>
            <p:cNvCxnSpPr/>
            <p:nvPr/>
          </p:nvCxnSpPr>
          <p:spPr>
            <a:xfrm>
              <a:off x="394316" y="2720556"/>
              <a:ext cx="544796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Rak 74"/>
            <p:cNvCxnSpPr/>
            <p:nvPr/>
          </p:nvCxnSpPr>
          <p:spPr>
            <a:xfrm>
              <a:off x="394316" y="4114548"/>
              <a:ext cx="5447961"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94" name="Grupp 93"/>
          <p:cNvGrpSpPr/>
          <p:nvPr/>
        </p:nvGrpSpPr>
        <p:grpSpPr>
          <a:xfrm>
            <a:off x="247272" y="3573016"/>
            <a:ext cx="4183906" cy="216024"/>
            <a:chOff x="394316" y="2329976"/>
            <a:chExt cx="5447961" cy="1271680"/>
          </a:xfrm>
        </p:grpSpPr>
        <p:sp>
          <p:nvSpPr>
            <p:cNvPr id="95" name="textruta 94"/>
            <p:cNvSpPr txBox="1"/>
            <p:nvPr/>
          </p:nvSpPr>
          <p:spPr>
            <a:xfrm>
              <a:off x="394316" y="2378825"/>
              <a:ext cx="5346350" cy="1222831"/>
            </a:xfrm>
            <a:prstGeom prst="rect">
              <a:avLst/>
            </a:prstGeom>
            <a:noFill/>
            <a:ln cap="flat">
              <a:noFill/>
            </a:ln>
            <a:effectLst/>
          </p:spPr>
          <p:txBody>
            <a:bodyPr wrap="square" lIns="180000" rtlCol="0">
              <a:spAutoFit/>
            </a:bodyPr>
            <a:lstStyle/>
            <a:p>
              <a:r>
                <a:rPr lang="sv-SE" sz="1200" b="1" dirty="0" err="1">
                  <a:solidFill>
                    <a:srgbClr val="271B81"/>
                  </a:solidFill>
                  <a:latin typeface="Arial"/>
                  <a:cs typeface="Arial"/>
                </a:rPr>
                <a:t>Methods</a:t>
              </a:r>
              <a:endParaRPr lang="sv-SE" sz="1100" b="1" dirty="0">
                <a:solidFill>
                  <a:srgbClr val="271B81"/>
                </a:solidFill>
                <a:latin typeface="Arial"/>
                <a:cs typeface="Arial"/>
              </a:endParaRPr>
            </a:p>
          </p:txBody>
        </p:sp>
        <p:cxnSp>
          <p:nvCxnSpPr>
            <p:cNvPr id="96" name="Rak 95"/>
            <p:cNvCxnSpPr/>
            <p:nvPr/>
          </p:nvCxnSpPr>
          <p:spPr>
            <a:xfrm>
              <a:off x="394316" y="2329976"/>
              <a:ext cx="544796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7" name="Rak 96"/>
            <p:cNvCxnSpPr/>
            <p:nvPr/>
          </p:nvCxnSpPr>
          <p:spPr>
            <a:xfrm>
              <a:off x="394316" y="3601656"/>
              <a:ext cx="5447961" cy="0"/>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98" name="textruta 97"/>
          <p:cNvSpPr txBox="1"/>
          <p:nvPr/>
        </p:nvSpPr>
        <p:spPr>
          <a:xfrm>
            <a:off x="279044" y="3789040"/>
            <a:ext cx="4161657" cy="753235"/>
          </a:xfrm>
          <a:prstGeom prst="rect">
            <a:avLst/>
          </a:prstGeom>
          <a:noFill/>
        </p:spPr>
        <p:txBody>
          <a:bodyPr wrap="square" lIns="11149" tIns="0" rIns="0" bIns="0" rtlCol="0">
            <a:noAutofit/>
          </a:bodyPr>
          <a:lstStyle/>
          <a:p>
            <a:pPr algn="just"/>
            <a:r>
              <a:rPr lang="en-GB" sz="1050" dirty="0">
                <a:solidFill>
                  <a:srgbClr val="271B81"/>
                </a:solidFill>
              </a:rPr>
              <a:t>Thirteen patients fulfilling Task Force Criteria for ARVC and twenty healthy subjects 46,6 yrs ±14,3 and twenty healthy subjects (38,5yrs ±16,3) underwent cardiac MRI at 1,5 Tesla. Steady-state free precession cine of six long axis slices was acquired by rotating the cut planes around the long axis of the RV. The 3-, 4- and 2-chamber views of the RV were identified. Segmental longitudinal strain was measured and re-calculated in terms of regional strain for the base (B), mid (M) and apical (A) levels of the RV and for the anterior, inferior, </a:t>
            </a:r>
            <a:r>
              <a:rPr lang="en-GB" sz="1050" dirty="0" err="1">
                <a:solidFill>
                  <a:srgbClr val="271B81"/>
                </a:solidFill>
              </a:rPr>
              <a:t>septal</a:t>
            </a:r>
            <a:r>
              <a:rPr lang="en-GB" sz="1050" dirty="0">
                <a:solidFill>
                  <a:srgbClr val="271B81"/>
                </a:solidFill>
              </a:rPr>
              <a:t> and free walls. </a:t>
            </a:r>
            <a:endParaRPr lang="sv-SE" sz="1050" dirty="0">
              <a:solidFill>
                <a:srgbClr val="271B81"/>
              </a:solidFill>
            </a:endParaRPr>
          </a:p>
        </p:txBody>
      </p:sp>
      <p:grpSp>
        <p:nvGrpSpPr>
          <p:cNvPr id="99" name="Grupp 98"/>
          <p:cNvGrpSpPr/>
          <p:nvPr/>
        </p:nvGrpSpPr>
        <p:grpSpPr>
          <a:xfrm>
            <a:off x="4596509" y="1772816"/>
            <a:ext cx="4355883" cy="288032"/>
            <a:chOff x="394316" y="2757979"/>
            <a:chExt cx="5447961" cy="1213709"/>
          </a:xfrm>
        </p:grpSpPr>
        <p:sp>
          <p:nvSpPr>
            <p:cNvPr id="100" name="textruta 99"/>
            <p:cNvSpPr txBox="1"/>
            <p:nvPr/>
          </p:nvSpPr>
          <p:spPr>
            <a:xfrm>
              <a:off x="394316" y="2757979"/>
              <a:ext cx="5244741" cy="1167218"/>
            </a:xfrm>
            <a:prstGeom prst="rect">
              <a:avLst/>
            </a:prstGeom>
            <a:noFill/>
            <a:ln cap="flat">
              <a:noFill/>
            </a:ln>
            <a:effectLst/>
          </p:spPr>
          <p:txBody>
            <a:bodyPr wrap="square" lIns="180000" rtlCol="0">
              <a:spAutoFit/>
            </a:bodyPr>
            <a:lstStyle/>
            <a:p>
              <a:r>
                <a:rPr lang="sv-SE" sz="1200" b="1" dirty="0" err="1">
                  <a:solidFill>
                    <a:srgbClr val="271B81"/>
                  </a:solidFill>
                  <a:latin typeface="Arial"/>
                  <a:cs typeface="Arial"/>
                </a:rPr>
                <a:t>Results</a:t>
              </a:r>
              <a:endParaRPr lang="sv-SE" sz="1100" b="1" dirty="0">
                <a:solidFill>
                  <a:srgbClr val="271B81"/>
                </a:solidFill>
                <a:latin typeface="Arial"/>
                <a:cs typeface="Arial"/>
              </a:endParaRPr>
            </a:p>
          </p:txBody>
        </p:sp>
        <p:cxnSp>
          <p:nvCxnSpPr>
            <p:cNvPr id="101" name="Rak 100"/>
            <p:cNvCxnSpPr/>
            <p:nvPr/>
          </p:nvCxnSpPr>
          <p:spPr>
            <a:xfrm>
              <a:off x="394316" y="2757979"/>
              <a:ext cx="544796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2" name="Rak 101"/>
            <p:cNvCxnSpPr/>
            <p:nvPr/>
          </p:nvCxnSpPr>
          <p:spPr>
            <a:xfrm>
              <a:off x="394316" y="3971688"/>
              <a:ext cx="5447961"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110" name="Grupp 109"/>
          <p:cNvGrpSpPr/>
          <p:nvPr/>
        </p:nvGrpSpPr>
        <p:grpSpPr>
          <a:xfrm>
            <a:off x="4658734" y="5312241"/>
            <a:ext cx="4293658" cy="276999"/>
            <a:chOff x="394316" y="3068473"/>
            <a:chExt cx="5447961" cy="786147"/>
          </a:xfrm>
        </p:grpSpPr>
        <p:sp>
          <p:nvSpPr>
            <p:cNvPr id="111" name="textruta 110"/>
            <p:cNvSpPr txBox="1"/>
            <p:nvPr/>
          </p:nvSpPr>
          <p:spPr>
            <a:xfrm>
              <a:off x="394316" y="3068473"/>
              <a:ext cx="5170883" cy="786147"/>
            </a:xfrm>
            <a:prstGeom prst="rect">
              <a:avLst/>
            </a:prstGeom>
            <a:noFill/>
            <a:ln cap="flat">
              <a:noFill/>
            </a:ln>
            <a:effectLst/>
          </p:spPr>
          <p:txBody>
            <a:bodyPr wrap="square" lIns="180000" rtlCol="0">
              <a:spAutoFit/>
            </a:bodyPr>
            <a:lstStyle/>
            <a:p>
              <a:r>
                <a:rPr lang="sv-SE" sz="1200" b="1" dirty="0" err="1">
                  <a:solidFill>
                    <a:srgbClr val="271B81"/>
                  </a:solidFill>
                  <a:latin typeface="Arial"/>
                  <a:cs typeface="Arial"/>
                </a:rPr>
                <a:t>Conclusions</a:t>
              </a:r>
              <a:endParaRPr lang="sv-SE" sz="1200" b="1" dirty="0">
                <a:solidFill>
                  <a:srgbClr val="271B81"/>
                </a:solidFill>
                <a:latin typeface="Arial"/>
                <a:cs typeface="Arial"/>
              </a:endParaRPr>
            </a:p>
          </p:txBody>
        </p:sp>
        <p:cxnSp>
          <p:nvCxnSpPr>
            <p:cNvPr id="112" name="Rak 111"/>
            <p:cNvCxnSpPr/>
            <p:nvPr/>
          </p:nvCxnSpPr>
          <p:spPr>
            <a:xfrm>
              <a:off x="394316" y="3117689"/>
              <a:ext cx="544796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3" name="Rak 112"/>
            <p:cNvCxnSpPr/>
            <p:nvPr/>
          </p:nvCxnSpPr>
          <p:spPr>
            <a:xfrm>
              <a:off x="394316" y="3854620"/>
              <a:ext cx="5447961" cy="0"/>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7" name="Rektangel 6"/>
          <p:cNvSpPr/>
          <p:nvPr/>
        </p:nvSpPr>
        <p:spPr>
          <a:xfrm>
            <a:off x="285088" y="4442521"/>
            <a:ext cx="4155614" cy="136316"/>
          </a:xfrm>
          <a:prstGeom prst="rect">
            <a:avLst/>
          </a:prstGeom>
        </p:spPr>
        <p:txBody>
          <a:bodyPr wrap="square" lIns="28319" tIns="14159" rIns="28319" bIns="14159">
            <a:spAutoFit/>
          </a:bodyPr>
          <a:lstStyle/>
          <a:p>
            <a:endParaRPr lang="sv-SE" sz="700" dirty="0"/>
          </a:p>
        </p:txBody>
      </p:sp>
      <p:sp>
        <p:nvSpPr>
          <p:cNvPr id="11" name="Rektangel 10"/>
          <p:cNvSpPr/>
          <p:nvPr/>
        </p:nvSpPr>
        <p:spPr>
          <a:xfrm>
            <a:off x="4624559" y="2106098"/>
            <a:ext cx="4355883" cy="1036202"/>
          </a:xfrm>
          <a:prstGeom prst="rect">
            <a:avLst/>
          </a:prstGeom>
        </p:spPr>
        <p:txBody>
          <a:bodyPr wrap="square" lIns="28319" tIns="14159" rIns="28319" bIns="14159">
            <a:spAutoFit/>
          </a:bodyPr>
          <a:lstStyle/>
          <a:p>
            <a:pPr algn="just"/>
            <a:r>
              <a:rPr lang="en-GB" sz="1050" dirty="0">
                <a:solidFill>
                  <a:srgbClr val="271B81"/>
                </a:solidFill>
              </a:rPr>
              <a:t>RV end systolic volume was significantly higher and ejection fraction lower in patients than in controls.  Longitudinal strain decreased from base to apex in both groups (table 1). In a wall based analysis, the absolute strain values were significantly lower in patient lateral and anterior walls but not in inferior and septal walls. Global longitudinal strain was -23% in patients and -26% in controls (p=0,05).</a:t>
            </a:r>
            <a:endParaRPr lang="sv-SE" sz="1050" dirty="0">
              <a:solidFill>
                <a:srgbClr val="271B81"/>
              </a:solidFill>
            </a:endParaRPr>
          </a:p>
        </p:txBody>
      </p:sp>
      <p:sp>
        <p:nvSpPr>
          <p:cNvPr id="12" name="Rektangel 11"/>
          <p:cNvSpPr/>
          <p:nvPr/>
        </p:nvSpPr>
        <p:spPr>
          <a:xfrm>
            <a:off x="4658734" y="5747633"/>
            <a:ext cx="4293658" cy="674925"/>
          </a:xfrm>
          <a:prstGeom prst="rect">
            <a:avLst/>
          </a:prstGeom>
        </p:spPr>
        <p:txBody>
          <a:bodyPr wrap="square" lIns="28319" tIns="14159" rIns="28319" bIns="14159">
            <a:spAutoFit/>
          </a:bodyPr>
          <a:lstStyle/>
          <a:p>
            <a:pPr algn="just"/>
            <a:r>
              <a:rPr lang="en-GB" sz="1050" dirty="0">
                <a:solidFill>
                  <a:srgbClr val="271B81"/>
                </a:solidFill>
              </a:rPr>
              <a:t>Feature tracking was successfully applied to cine MRI of the RV in this cohort of ARVC patients. Longitudinal absolute strain was lower in the basal segments, the anterior and the free walls compared to controls. This supports previous reports on the uneven regional distribution of ARVC.</a:t>
            </a:r>
            <a:endParaRPr lang="sv-SE" sz="1050" dirty="0">
              <a:solidFill>
                <a:srgbClr val="271B81"/>
              </a:solidFill>
            </a:endParaRPr>
          </a:p>
        </p:txBody>
      </p:sp>
      <p:sp>
        <p:nvSpPr>
          <p:cNvPr id="16" name="textruta 15"/>
          <p:cNvSpPr txBox="1"/>
          <p:nvPr/>
        </p:nvSpPr>
        <p:spPr>
          <a:xfrm>
            <a:off x="1133775" y="727272"/>
            <a:ext cx="6860782" cy="360492"/>
          </a:xfrm>
          <a:prstGeom prst="rect">
            <a:avLst/>
          </a:prstGeom>
          <a:noFill/>
        </p:spPr>
        <p:txBody>
          <a:bodyPr wrap="square" lIns="11149" tIns="0" rIns="0" bIns="0" rtlCol="0">
            <a:noAutofit/>
          </a:bodyPr>
          <a:lstStyle/>
          <a:p>
            <a:pPr algn="ctr">
              <a:lnSpc>
                <a:spcPct val="110000"/>
              </a:lnSpc>
            </a:pPr>
            <a:r>
              <a:rPr lang="en-US" sz="1400" b="1" dirty="0">
                <a:solidFill>
                  <a:srgbClr val="271B81"/>
                </a:solidFill>
              </a:rPr>
              <a:t>Right Ventricular Longitudinal Strain based on Magnetic Resonance Feature Tracking </a:t>
            </a:r>
          </a:p>
          <a:p>
            <a:pPr algn="ctr">
              <a:lnSpc>
                <a:spcPct val="110000"/>
              </a:lnSpc>
            </a:pPr>
            <a:r>
              <a:rPr lang="en-US" sz="1400" b="1" dirty="0">
                <a:solidFill>
                  <a:srgbClr val="271B81"/>
                </a:solidFill>
              </a:rPr>
              <a:t>in Patients with </a:t>
            </a:r>
            <a:r>
              <a:rPr lang="en-US" sz="1400" b="1" dirty="0" err="1">
                <a:solidFill>
                  <a:srgbClr val="271B81"/>
                </a:solidFill>
              </a:rPr>
              <a:t>Arrhythmogenic</a:t>
            </a:r>
            <a:r>
              <a:rPr lang="en-US" sz="1400" b="1" dirty="0">
                <a:solidFill>
                  <a:srgbClr val="271B81"/>
                </a:solidFill>
              </a:rPr>
              <a:t> Right Ventricular Cardiomyopathy</a:t>
            </a:r>
            <a:endParaRPr lang="sv-SE" sz="1400" b="1" dirty="0">
              <a:solidFill>
                <a:srgbClr val="271B81"/>
              </a:solidFill>
              <a:latin typeface="Arial" pitchFamily="34" charset="0"/>
              <a:cs typeface="Arial" pitchFamily="34" charset="0"/>
            </a:endParaRPr>
          </a:p>
        </p:txBody>
      </p:sp>
      <p:sp>
        <p:nvSpPr>
          <p:cNvPr id="17" name="textruta 16"/>
          <p:cNvSpPr txBox="1"/>
          <p:nvPr/>
        </p:nvSpPr>
        <p:spPr>
          <a:xfrm>
            <a:off x="212300" y="1206637"/>
            <a:ext cx="8740092" cy="571121"/>
          </a:xfrm>
          <a:prstGeom prst="rect">
            <a:avLst/>
          </a:prstGeom>
          <a:noFill/>
        </p:spPr>
        <p:txBody>
          <a:bodyPr wrap="square" lIns="11149" tIns="0" rIns="0" bIns="0" rtlCol="0">
            <a:noAutofit/>
          </a:bodyPr>
          <a:lstStyle/>
          <a:p>
            <a:pPr algn="ctr">
              <a:lnSpc>
                <a:spcPct val="110000"/>
              </a:lnSpc>
            </a:pPr>
            <a:r>
              <a:rPr lang="en-US" sz="1000" b="1" dirty="0">
                <a:solidFill>
                  <a:srgbClr val="271B81"/>
                </a:solidFill>
                <a:latin typeface="+mj-lt"/>
                <a:cs typeface="Arial Narrow"/>
              </a:rPr>
              <a:t>Meriam Åström Aneq</a:t>
            </a:r>
            <a:r>
              <a:rPr lang="en-US" sz="1000" b="1" baseline="30000" dirty="0">
                <a:solidFill>
                  <a:srgbClr val="271B81"/>
                </a:solidFill>
                <a:latin typeface="+mj-lt"/>
                <a:cs typeface="Arial Narrow"/>
              </a:rPr>
              <a:t>1</a:t>
            </a:r>
            <a:r>
              <a:rPr lang="en-US" sz="1000" b="1" dirty="0">
                <a:solidFill>
                  <a:srgbClr val="271B81"/>
                </a:solidFill>
                <a:latin typeface="+mj-lt"/>
                <a:cs typeface="Arial Narrow"/>
              </a:rPr>
              <a:t>, Eva Maret</a:t>
            </a:r>
            <a:r>
              <a:rPr lang="en-US" sz="1000" b="1" baseline="30000" dirty="0">
                <a:solidFill>
                  <a:srgbClr val="271B81"/>
                </a:solidFill>
                <a:latin typeface="+mj-lt"/>
                <a:cs typeface="Arial Narrow"/>
              </a:rPr>
              <a:t>3</a:t>
            </a:r>
            <a:r>
              <a:rPr lang="en-US" sz="1000" b="1" dirty="0">
                <a:solidFill>
                  <a:srgbClr val="271B81"/>
                </a:solidFill>
                <a:latin typeface="+mj-lt"/>
                <a:cs typeface="Arial Narrow"/>
              </a:rPr>
              <a:t> ,Jan Engvall</a:t>
            </a:r>
            <a:r>
              <a:rPr lang="en-US" sz="1000" b="1" baseline="30000" dirty="0">
                <a:solidFill>
                  <a:srgbClr val="271B81"/>
                </a:solidFill>
                <a:latin typeface="+mj-lt"/>
                <a:cs typeface="Arial Narrow"/>
              </a:rPr>
              <a:t>1,2</a:t>
            </a:r>
            <a:endParaRPr lang="en-US" sz="1000" b="1" dirty="0">
              <a:solidFill>
                <a:srgbClr val="271B81"/>
              </a:solidFill>
              <a:latin typeface="+mj-lt"/>
              <a:cs typeface="Arial Narrow"/>
            </a:endParaRPr>
          </a:p>
          <a:p>
            <a:pPr algn="ctr"/>
            <a:r>
              <a:rPr lang="en-US" sz="700" dirty="0">
                <a:solidFill>
                  <a:srgbClr val="271B81"/>
                </a:solidFill>
              </a:rPr>
              <a:t>1. Department of Clinical Physiology and Department of Medical and Health Sciences, Linköping University, Linköping, Sweden</a:t>
            </a:r>
            <a:r>
              <a:rPr lang="en-US" sz="900" dirty="0">
                <a:solidFill>
                  <a:srgbClr val="271B81"/>
                </a:solidFill>
              </a:rPr>
              <a:t> </a:t>
            </a:r>
          </a:p>
          <a:p>
            <a:pPr algn="ctr"/>
            <a:r>
              <a:rPr lang="en-US" sz="700" dirty="0">
                <a:solidFill>
                  <a:srgbClr val="271B81"/>
                </a:solidFill>
                <a:cs typeface="Arial Narrow"/>
              </a:rPr>
              <a:t>2. </a:t>
            </a:r>
            <a:r>
              <a:rPr lang="en-US" sz="700" dirty="0">
                <a:solidFill>
                  <a:srgbClr val="271B81"/>
                </a:solidFill>
              </a:rPr>
              <a:t>Center for Medical Image Science and Visualization (CMIV), Linköping University, Linköping, Sweden  </a:t>
            </a:r>
          </a:p>
          <a:p>
            <a:pPr algn="ctr"/>
            <a:r>
              <a:rPr lang="en-US" sz="700" dirty="0">
                <a:solidFill>
                  <a:srgbClr val="271B81"/>
                </a:solidFill>
                <a:cs typeface="Arial Narrow"/>
              </a:rPr>
              <a:t>3.</a:t>
            </a:r>
            <a:r>
              <a:rPr lang="en-GB" sz="700" dirty="0">
                <a:solidFill>
                  <a:srgbClr val="271B81"/>
                </a:solidFill>
              </a:rPr>
              <a:t> Department of clinical Physiology, </a:t>
            </a:r>
            <a:r>
              <a:rPr lang="en-US" sz="700" dirty="0" err="1">
                <a:solidFill>
                  <a:srgbClr val="271B81"/>
                </a:solidFill>
              </a:rPr>
              <a:t>Karolinska</a:t>
            </a:r>
            <a:r>
              <a:rPr lang="en-US" sz="700" dirty="0">
                <a:solidFill>
                  <a:srgbClr val="271B81"/>
                </a:solidFill>
              </a:rPr>
              <a:t> University Hospital, Stockholm, Sweden</a:t>
            </a:r>
            <a:r>
              <a:rPr lang="sv-SE" sz="700" dirty="0">
                <a:solidFill>
                  <a:srgbClr val="271B81"/>
                </a:solidFill>
                <a:cs typeface="Arial Narrow"/>
              </a:rPr>
              <a:t/>
            </a:r>
            <a:br>
              <a:rPr lang="sv-SE" sz="700" dirty="0">
                <a:solidFill>
                  <a:srgbClr val="271B81"/>
                </a:solidFill>
                <a:cs typeface="Arial Narrow"/>
              </a:rPr>
            </a:br>
            <a:endParaRPr lang="en-US" sz="700" dirty="0">
              <a:solidFill>
                <a:srgbClr val="271B81"/>
              </a:solidFill>
              <a:cs typeface="Arial Narrow"/>
            </a:endParaRPr>
          </a:p>
        </p:txBody>
      </p:sp>
      <p:pic>
        <p:nvPicPr>
          <p:cNvPr id="36" name="Picture 47"/>
          <p:cNvPicPr>
            <a:picLocks noChangeAspect="1" noChangeArrowheads="1"/>
          </p:cNvPicPr>
          <p:nvPr/>
        </p:nvPicPr>
        <p:blipFill rotWithShape="1">
          <a:blip r:embed="rId5">
            <a:extLst>
              <a:ext uri="{28A0092B-C50C-407E-A947-70E740481C1C}">
                <a14:useLocalDpi xmlns:a14="http://schemas.microsoft.com/office/drawing/2010/main" val="0"/>
              </a:ext>
            </a:extLst>
          </a:blip>
          <a:srcRect l="9853" r="68603" b="23615"/>
          <a:stretch/>
        </p:blipFill>
        <p:spPr bwMode="auto">
          <a:xfrm>
            <a:off x="4264091" y="76057"/>
            <a:ext cx="573743" cy="53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Bildobjekt 34" descr="m4k.jpg"/>
          <p:cNvPicPr>
            <a:picLocks noChangeAspect="1"/>
          </p:cNvPicPr>
          <p:nvPr/>
        </p:nvPicPr>
        <p:blipFill>
          <a:blip r:embed="rId6"/>
          <a:stretch>
            <a:fillRect/>
          </a:stretch>
        </p:blipFill>
        <p:spPr>
          <a:xfrm>
            <a:off x="2553723" y="5157192"/>
            <a:ext cx="1840829" cy="1080000"/>
          </a:xfrm>
          <a:prstGeom prst="rect">
            <a:avLst/>
          </a:prstGeom>
        </p:spPr>
      </p:pic>
      <p:pic>
        <p:nvPicPr>
          <p:cNvPr id="38" name="Bildobjekt 37" descr="m4k1.jpg"/>
          <p:cNvPicPr>
            <a:picLocks noChangeAspect="1"/>
          </p:cNvPicPr>
          <p:nvPr/>
        </p:nvPicPr>
        <p:blipFill rotWithShape="1">
          <a:blip r:embed="rId7"/>
          <a:srcRect l="-508" r="1"/>
          <a:stretch/>
        </p:blipFill>
        <p:spPr>
          <a:xfrm>
            <a:off x="279044" y="5157192"/>
            <a:ext cx="1808265" cy="1084147"/>
          </a:xfrm>
          <a:prstGeom prst="rect">
            <a:avLst/>
          </a:prstGeom>
        </p:spPr>
      </p:pic>
      <p:sp>
        <p:nvSpPr>
          <p:cNvPr id="40" name="textruta 39"/>
          <p:cNvSpPr txBox="1"/>
          <p:nvPr/>
        </p:nvSpPr>
        <p:spPr>
          <a:xfrm>
            <a:off x="285088" y="6200907"/>
            <a:ext cx="3666628" cy="372047"/>
          </a:xfrm>
          <a:prstGeom prst="rect">
            <a:avLst/>
          </a:prstGeom>
          <a:noFill/>
        </p:spPr>
        <p:txBody>
          <a:bodyPr wrap="square" lIns="11149" tIns="0" rIns="0" bIns="0" rtlCol="0">
            <a:noAutofit/>
          </a:bodyPr>
          <a:lstStyle/>
          <a:p>
            <a:pPr>
              <a:lnSpc>
                <a:spcPct val="110000"/>
              </a:lnSpc>
            </a:pPr>
            <a:endParaRPr lang="sv-SE" sz="600" dirty="0">
              <a:latin typeface="Times"/>
              <a:cs typeface="Times"/>
            </a:endParaRPr>
          </a:p>
        </p:txBody>
      </p:sp>
      <p:sp>
        <p:nvSpPr>
          <p:cNvPr id="41" name="Rektangel 40"/>
          <p:cNvSpPr/>
          <p:nvPr/>
        </p:nvSpPr>
        <p:spPr>
          <a:xfrm>
            <a:off x="275842" y="6309320"/>
            <a:ext cx="1811467" cy="213260"/>
          </a:xfrm>
          <a:prstGeom prst="rect">
            <a:avLst/>
          </a:prstGeom>
        </p:spPr>
        <p:txBody>
          <a:bodyPr wrap="square" lIns="28319" tIns="14159" rIns="28319" bIns="14159">
            <a:spAutoFit/>
          </a:bodyPr>
          <a:lstStyle/>
          <a:p>
            <a:pPr algn="just"/>
            <a:r>
              <a:rPr lang="en-US" sz="600" dirty="0">
                <a:solidFill>
                  <a:srgbClr val="271B81"/>
                </a:solidFill>
              </a:rPr>
              <a:t>Fig 1. Feature tracking in the long axis four chamber view of the RV in ARVC</a:t>
            </a:r>
          </a:p>
        </p:txBody>
      </p:sp>
      <p:sp>
        <p:nvSpPr>
          <p:cNvPr id="44" name="Rektangel 43"/>
          <p:cNvSpPr/>
          <p:nvPr/>
        </p:nvSpPr>
        <p:spPr>
          <a:xfrm>
            <a:off x="2553723" y="6235556"/>
            <a:ext cx="1830665" cy="305593"/>
          </a:xfrm>
          <a:prstGeom prst="rect">
            <a:avLst/>
          </a:prstGeom>
        </p:spPr>
        <p:txBody>
          <a:bodyPr wrap="square" lIns="28319" tIns="14159" rIns="28319" bIns="14159">
            <a:spAutoFit/>
          </a:bodyPr>
          <a:lstStyle/>
          <a:p>
            <a:pPr algn="just"/>
            <a:r>
              <a:rPr lang="en-US" sz="600" dirty="0">
                <a:solidFill>
                  <a:srgbClr val="271B81"/>
                </a:solidFill>
              </a:rPr>
              <a:t>Fig 2 RV longitudinal 4 chamber view,. Segmental radial strain (upper panel ) and segmental longitudinal strain (lower panel) in patient with ARVC </a:t>
            </a:r>
            <a:endParaRPr lang="sv-SE" sz="600" dirty="0">
              <a:solidFill>
                <a:srgbClr val="271B81"/>
              </a:solidFill>
            </a:endParaRPr>
          </a:p>
        </p:txBody>
      </p:sp>
      <p:pic>
        <p:nvPicPr>
          <p:cNvPr id="42" name="Picture 16" descr="C:\Users\eva\AppData\Local\Temp\HU en vert bl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813" y="125307"/>
            <a:ext cx="1361153" cy="10813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4557" y="30102"/>
            <a:ext cx="985885" cy="128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5" name="Tabell 44"/>
          <p:cNvGraphicFramePr>
            <a:graphicFrameLocks noGrp="1"/>
          </p:cNvGraphicFramePr>
          <p:nvPr>
            <p:extLst>
              <p:ext uri="{D42A27DB-BD31-4B8C-83A1-F6EECF244321}">
                <p14:modId xmlns:p14="http://schemas.microsoft.com/office/powerpoint/2010/main" val="1277763722"/>
              </p:ext>
            </p:extLst>
          </p:nvPr>
        </p:nvGraphicFramePr>
        <p:xfrm>
          <a:off x="4694985" y="3267995"/>
          <a:ext cx="3477416" cy="1906577"/>
        </p:xfrm>
        <a:graphic>
          <a:graphicData uri="http://schemas.openxmlformats.org/drawingml/2006/table">
            <a:tbl>
              <a:tblPr firstRow="1" bandRow="1">
                <a:tableStyleId>{5C22544A-7EE6-4342-B048-85BDC9FD1C3A}</a:tableStyleId>
              </a:tblPr>
              <a:tblGrid>
                <a:gridCol w="1218825"/>
                <a:gridCol w="743779"/>
                <a:gridCol w="773660"/>
                <a:gridCol w="741152"/>
              </a:tblGrid>
              <a:tr h="271097">
                <a:tc>
                  <a:txBody>
                    <a:bodyPr/>
                    <a:lstStyle/>
                    <a:p>
                      <a:endParaRPr lang="sv-SE" sz="800" dirty="0"/>
                    </a:p>
                  </a:txBody>
                  <a:tcPr marL="27618" marR="27618" marT="14660" marB="14660"/>
                </a:tc>
                <a:tc>
                  <a:txBody>
                    <a:bodyPr/>
                    <a:lstStyle/>
                    <a:p>
                      <a:pPr algn="ctr"/>
                      <a:r>
                        <a:rPr lang="sv-SE" sz="900" dirty="0" smtClean="0"/>
                        <a:t>ARVC </a:t>
                      </a:r>
                      <a:endParaRPr lang="sv-SE" sz="900" dirty="0"/>
                    </a:p>
                  </a:txBody>
                  <a:tcPr marL="27618" marR="27618" marT="14660" marB="14660" anchor="b"/>
                </a:tc>
                <a:tc>
                  <a:txBody>
                    <a:bodyPr/>
                    <a:lstStyle/>
                    <a:p>
                      <a:pPr algn="ctr"/>
                      <a:r>
                        <a:rPr lang="sv-SE" sz="900" dirty="0" smtClean="0"/>
                        <a:t>Control</a:t>
                      </a:r>
                      <a:endParaRPr lang="sv-SE" sz="900" dirty="0"/>
                    </a:p>
                  </a:txBody>
                  <a:tcPr marL="27618" marR="27618" marT="14660" marB="14660" anchor="b"/>
                </a:tc>
                <a:tc>
                  <a:txBody>
                    <a:bodyPr/>
                    <a:lstStyle/>
                    <a:p>
                      <a:pPr algn="ctr"/>
                      <a:r>
                        <a:rPr lang="sv-SE" sz="900" dirty="0" smtClean="0"/>
                        <a:t>P</a:t>
                      </a:r>
                      <a:endParaRPr lang="sv-SE" sz="900" dirty="0"/>
                    </a:p>
                  </a:txBody>
                  <a:tcPr marL="27618" marR="27618" marT="14660" marB="14660" anchor="b"/>
                </a:tc>
              </a:tr>
              <a:tr h="164751">
                <a:tc>
                  <a:txBody>
                    <a:bodyPr/>
                    <a:lstStyle/>
                    <a:p>
                      <a:r>
                        <a:rPr lang="sv-SE" sz="900" dirty="0" smtClean="0">
                          <a:solidFill>
                            <a:srgbClr val="271B81"/>
                          </a:solidFill>
                        </a:rPr>
                        <a:t>EF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49</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56</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0,01*</a:t>
                      </a:r>
                      <a:endParaRPr lang="sv-SE" sz="900" dirty="0">
                        <a:solidFill>
                          <a:srgbClr val="271B81"/>
                        </a:solidFill>
                      </a:endParaRPr>
                    </a:p>
                  </a:txBody>
                  <a:tcPr marL="27618" marR="27618" marT="14660" marB="14660"/>
                </a:tc>
              </a:tr>
              <a:tr h="300486">
                <a:tc>
                  <a:txBody>
                    <a:bodyPr/>
                    <a:lstStyle/>
                    <a:p>
                      <a:r>
                        <a:rPr lang="sv-SE" sz="900" dirty="0" smtClean="0">
                          <a:solidFill>
                            <a:srgbClr val="271B81"/>
                          </a:solidFill>
                        </a:rPr>
                        <a:t>RV end </a:t>
                      </a:r>
                      <a:r>
                        <a:rPr lang="sv-SE" sz="900" dirty="0" err="1" smtClean="0">
                          <a:solidFill>
                            <a:srgbClr val="271B81"/>
                          </a:solidFill>
                        </a:rPr>
                        <a:t>systolic</a:t>
                      </a:r>
                      <a:r>
                        <a:rPr lang="sv-SE" sz="900" dirty="0" smtClean="0">
                          <a:solidFill>
                            <a:srgbClr val="271B81"/>
                          </a:solidFill>
                        </a:rPr>
                        <a:t> </a:t>
                      </a:r>
                      <a:r>
                        <a:rPr lang="sv-SE" sz="900" dirty="0" err="1" smtClean="0">
                          <a:solidFill>
                            <a:srgbClr val="271B81"/>
                          </a:solidFill>
                        </a:rPr>
                        <a:t>volume</a:t>
                      </a:r>
                      <a:r>
                        <a:rPr lang="sv-SE" sz="900" dirty="0" smtClean="0">
                          <a:solidFill>
                            <a:srgbClr val="271B81"/>
                          </a:solidFill>
                        </a:rPr>
                        <a:t> (ml)</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104</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82</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0,002*</a:t>
                      </a:r>
                      <a:endParaRPr lang="sv-SE" sz="900" dirty="0">
                        <a:solidFill>
                          <a:srgbClr val="271B81"/>
                        </a:solidFill>
                      </a:endParaRP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a:t>
                      </a:r>
                      <a:r>
                        <a:rPr lang="sv-SE" sz="900" dirty="0" err="1" smtClean="0">
                          <a:solidFill>
                            <a:srgbClr val="271B81"/>
                          </a:solidFill>
                        </a:rPr>
                        <a:t>base</a:t>
                      </a:r>
                      <a:r>
                        <a:rPr lang="sv-SE" sz="900" dirty="0" smtClean="0">
                          <a:solidFill>
                            <a:srgbClr val="271B81"/>
                          </a:solidFill>
                        </a:rPr>
                        <a:t>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-25</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-31</a:t>
                      </a:r>
                      <a:endParaRPr lang="sv-SE" sz="900" dirty="0">
                        <a:solidFill>
                          <a:srgbClr val="271B81"/>
                        </a:solidFill>
                      </a:endParaRPr>
                    </a:p>
                  </a:txBody>
                  <a:tcPr marL="27618" marR="27618" marT="14660" marB="14660"/>
                </a:tc>
                <a:tc>
                  <a:txBody>
                    <a:bodyPr/>
                    <a:lstStyle/>
                    <a:p>
                      <a:pPr marL="0" marR="0" indent="0" algn="r" defTabSz="1475959" rtl="0" eaLnBrk="1" fontAlgn="auto" latinLnBrk="0" hangingPunct="1">
                        <a:lnSpc>
                          <a:spcPct val="100000"/>
                        </a:lnSpc>
                        <a:spcBef>
                          <a:spcPts val="0"/>
                        </a:spcBef>
                        <a:spcAft>
                          <a:spcPts val="0"/>
                        </a:spcAft>
                        <a:buClrTx/>
                        <a:buSzTx/>
                        <a:buFontTx/>
                        <a:buNone/>
                        <a:tabLst/>
                        <a:defRPr/>
                      </a:pPr>
                      <a:r>
                        <a:rPr lang="sv-SE" sz="900" dirty="0" smtClean="0">
                          <a:solidFill>
                            <a:srgbClr val="271B81"/>
                          </a:solidFill>
                        </a:rPr>
                        <a:t>0,005*</a:t>
                      </a: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mid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-22</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-24</a:t>
                      </a:r>
                      <a:endParaRPr lang="sv-SE" sz="900" dirty="0">
                        <a:solidFill>
                          <a:srgbClr val="271B81"/>
                        </a:solidFill>
                      </a:endParaRPr>
                    </a:p>
                  </a:txBody>
                  <a:tcPr marL="27618" marR="27618" marT="14660" marB="14660"/>
                </a:tc>
                <a:tc>
                  <a:txBody>
                    <a:bodyPr/>
                    <a:lstStyle/>
                    <a:p>
                      <a:pPr algn="r"/>
                      <a:r>
                        <a:rPr lang="sv-SE" sz="900" dirty="0" err="1" smtClean="0">
                          <a:solidFill>
                            <a:srgbClr val="271B81"/>
                          </a:solidFill>
                        </a:rPr>
                        <a:t>ns</a:t>
                      </a:r>
                      <a:endParaRPr lang="sv-SE" sz="900" dirty="0">
                        <a:solidFill>
                          <a:srgbClr val="271B81"/>
                        </a:solidFill>
                      </a:endParaRP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a:t>
                      </a:r>
                      <a:r>
                        <a:rPr lang="sv-SE" sz="900" dirty="0" err="1" smtClean="0">
                          <a:solidFill>
                            <a:srgbClr val="271B81"/>
                          </a:solidFill>
                        </a:rPr>
                        <a:t>apex</a:t>
                      </a:r>
                      <a:r>
                        <a:rPr lang="sv-SE" sz="900" dirty="0" smtClean="0">
                          <a:solidFill>
                            <a:srgbClr val="271B81"/>
                          </a:solidFill>
                        </a:rPr>
                        <a:t>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-19</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-20</a:t>
                      </a:r>
                      <a:endParaRPr lang="sv-SE" sz="900" dirty="0">
                        <a:solidFill>
                          <a:srgbClr val="271B81"/>
                        </a:solidFill>
                      </a:endParaRPr>
                    </a:p>
                  </a:txBody>
                  <a:tcPr marL="27618" marR="27618" marT="14660" marB="14660"/>
                </a:tc>
                <a:tc>
                  <a:txBody>
                    <a:bodyPr/>
                    <a:lstStyle/>
                    <a:p>
                      <a:pPr algn="r"/>
                      <a:r>
                        <a:rPr lang="sv-SE" sz="900" dirty="0" err="1" smtClean="0">
                          <a:solidFill>
                            <a:srgbClr val="271B81"/>
                          </a:solidFill>
                        </a:rPr>
                        <a:t>ns</a:t>
                      </a:r>
                      <a:endParaRPr lang="sv-SE" sz="900" dirty="0">
                        <a:solidFill>
                          <a:srgbClr val="271B81"/>
                        </a:solidFill>
                      </a:endParaRP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lateral </a:t>
                      </a:r>
                      <a:r>
                        <a:rPr lang="sv-SE" sz="900" dirty="0" err="1" smtClean="0">
                          <a:solidFill>
                            <a:srgbClr val="271B81"/>
                          </a:solidFill>
                        </a:rPr>
                        <a:t>wall</a:t>
                      </a:r>
                      <a:r>
                        <a:rPr lang="sv-SE" sz="900" dirty="0" smtClean="0">
                          <a:solidFill>
                            <a:srgbClr val="271B81"/>
                          </a:solidFill>
                        </a:rPr>
                        <a:t>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-24</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-32</a:t>
                      </a:r>
                      <a:endParaRPr lang="sv-SE" sz="900" dirty="0">
                        <a:solidFill>
                          <a:srgbClr val="271B81"/>
                        </a:solidFill>
                      </a:endParaRPr>
                    </a:p>
                  </a:txBody>
                  <a:tcPr marL="27618" marR="27618" marT="14660" marB="14660"/>
                </a:tc>
                <a:tc>
                  <a:txBody>
                    <a:bodyPr/>
                    <a:lstStyle/>
                    <a:p>
                      <a:pPr marL="0" marR="0" indent="0" algn="r" defTabSz="1475959" rtl="0" eaLnBrk="1" fontAlgn="auto" latinLnBrk="0" hangingPunct="1">
                        <a:lnSpc>
                          <a:spcPct val="100000"/>
                        </a:lnSpc>
                        <a:spcBef>
                          <a:spcPts val="0"/>
                        </a:spcBef>
                        <a:spcAft>
                          <a:spcPts val="0"/>
                        </a:spcAft>
                        <a:buClrTx/>
                        <a:buSzTx/>
                        <a:buFontTx/>
                        <a:buNone/>
                        <a:tabLst/>
                        <a:defRPr/>
                      </a:pPr>
                      <a:r>
                        <a:rPr lang="sv-SE" sz="900" dirty="0" smtClean="0">
                          <a:solidFill>
                            <a:srgbClr val="271B81"/>
                          </a:solidFill>
                        </a:rPr>
                        <a:t>0,02*</a:t>
                      </a: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anterior </a:t>
                      </a:r>
                      <a:r>
                        <a:rPr lang="sv-SE" sz="900" dirty="0" err="1" smtClean="0">
                          <a:solidFill>
                            <a:srgbClr val="271B81"/>
                          </a:solidFill>
                        </a:rPr>
                        <a:t>wall</a:t>
                      </a:r>
                      <a:r>
                        <a:rPr lang="sv-SE" sz="900" dirty="0" smtClean="0">
                          <a:solidFill>
                            <a:srgbClr val="271B81"/>
                          </a:solidFill>
                        </a:rPr>
                        <a:t>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-22</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-28</a:t>
                      </a:r>
                      <a:endParaRPr lang="sv-SE" sz="900" dirty="0">
                        <a:solidFill>
                          <a:srgbClr val="271B81"/>
                        </a:solidFill>
                      </a:endParaRPr>
                    </a:p>
                  </a:txBody>
                  <a:tcPr marL="27618" marR="27618" marT="14660" marB="14660"/>
                </a:tc>
                <a:tc>
                  <a:txBody>
                    <a:bodyPr/>
                    <a:lstStyle/>
                    <a:p>
                      <a:pPr marL="0" marR="0" indent="0" algn="r" defTabSz="1475959" rtl="0" eaLnBrk="1" fontAlgn="auto" latinLnBrk="0" hangingPunct="1">
                        <a:lnSpc>
                          <a:spcPct val="100000"/>
                        </a:lnSpc>
                        <a:spcBef>
                          <a:spcPts val="0"/>
                        </a:spcBef>
                        <a:spcAft>
                          <a:spcPts val="0"/>
                        </a:spcAft>
                        <a:buClrTx/>
                        <a:buSzTx/>
                        <a:buFontTx/>
                        <a:buNone/>
                        <a:tabLst/>
                        <a:defRPr/>
                      </a:pPr>
                      <a:r>
                        <a:rPr lang="sv-SE" sz="900" dirty="0" smtClean="0">
                          <a:solidFill>
                            <a:srgbClr val="271B81"/>
                          </a:solidFill>
                        </a:rPr>
                        <a:t>0,01*</a:t>
                      </a: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a:t>
                      </a:r>
                      <a:r>
                        <a:rPr lang="sv-SE" sz="900" dirty="0" err="1" smtClean="0">
                          <a:solidFill>
                            <a:srgbClr val="271B81"/>
                          </a:solidFill>
                        </a:rPr>
                        <a:t>inferior</a:t>
                      </a:r>
                      <a:r>
                        <a:rPr lang="sv-SE" sz="900" dirty="0" smtClean="0">
                          <a:solidFill>
                            <a:srgbClr val="271B81"/>
                          </a:solidFill>
                        </a:rPr>
                        <a:t> </a:t>
                      </a:r>
                      <a:r>
                        <a:rPr lang="sv-SE" sz="900" dirty="0" err="1" smtClean="0">
                          <a:solidFill>
                            <a:srgbClr val="271B81"/>
                          </a:solidFill>
                        </a:rPr>
                        <a:t>wall</a:t>
                      </a:r>
                      <a:r>
                        <a:rPr lang="sv-SE" sz="900" dirty="0" smtClean="0">
                          <a:solidFill>
                            <a:srgbClr val="271B81"/>
                          </a:solidFill>
                        </a:rPr>
                        <a:t>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-26</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-27</a:t>
                      </a:r>
                      <a:endParaRPr lang="sv-SE" sz="900" dirty="0">
                        <a:solidFill>
                          <a:srgbClr val="271B81"/>
                        </a:solidFill>
                      </a:endParaRPr>
                    </a:p>
                  </a:txBody>
                  <a:tcPr marL="27618" marR="27618" marT="14660" marB="14660"/>
                </a:tc>
                <a:tc>
                  <a:txBody>
                    <a:bodyPr/>
                    <a:lstStyle/>
                    <a:p>
                      <a:pPr algn="r"/>
                      <a:r>
                        <a:rPr lang="sv-SE" sz="900" dirty="0" err="1" smtClean="0">
                          <a:solidFill>
                            <a:srgbClr val="271B81"/>
                          </a:solidFill>
                        </a:rPr>
                        <a:t>ns</a:t>
                      </a:r>
                      <a:endParaRPr lang="sv-SE" sz="900" dirty="0">
                        <a:solidFill>
                          <a:srgbClr val="271B81"/>
                        </a:solidFill>
                      </a:endParaRPr>
                    </a:p>
                  </a:txBody>
                  <a:tcPr marL="27618" marR="27618" marT="14660" marB="14660"/>
                </a:tc>
              </a:tr>
              <a:tr h="164751">
                <a:tc>
                  <a:txBody>
                    <a:bodyPr/>
                    <a:lstStyle/>
                    <a:p>
                      <a:r>
                        <a:rPr lang="sv-SE" sz="900" dirty="0" err="1" smtClean="0">
                          <a:solidFill>
                            <a:srgbClr val="271B81"/>
                          </a:solidFill>
                        </a:rPr>
                        <a:t>Strain</a:t>
                      </a:r>
                      <a:r>
                        <a:rPr lang="sv-SE" sz="900" dirty="0" smtClean="0">
                          <a:solidFill>
                            <a:srgbClr val="271B81"/>
                          </a:solidFill>
                        </a:rPr>
                        <a:t> </a:t>
                      </a:r>
                      <a:r>
                        <a:rPr lang="sv-SE" sz="900" dirty="0" err="1" smtClean="0">
                          <a:solidFill>
                            <a:srgbClr val="271B81"/>
                          </a:solidFill>
                        </a:rPr>
                        <a:t>septal</a:t>
                      </a:r>
                      <a:r>
                        <a:rPr lang="sv-SE" sz="900" dirty="0" smtClean="0">
                          <a:solidFill>
                            <a:srgbClr val="271B81"/>
                          </a:solidFill>
                        </a:rPr>
                        <a:t> </a:t>
                      </a:r>
                      <a:r>
                        <a:rPr lang="sv-SE" sz="900" dirty="0" err="1" smtClean="0">
                          <a:solidFill>
                            <a:srgbClr val="271B81"/>
                          </a:solidFill>
                        </a:rPr>
                        <a:t>wall</a:t>
                      </a:r>
                      <a:r>
                        <a:rPr lang="sv-SE" sz="900" dirty="0" smtClean="0">
                          <a:solidFill>
                            <a:srgbClr val="271B81"/>
                          </a:solidFill>
                        </a:rPr>
                        <a:t> (%)</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-15</a:t>
                      </a:r>
                      <a:endParaRPr lang="sv-SE" sz="900" dirty="0">
                        <a:solidFill>
                          <a:srgbClr val="271B81"/>
                        </a:solidFill>
                      </a:endParaRPr>
                    </a:p>
                  </a:txBody>
                  <a:tcPr marL="27618" marR="27618" marT="14660" marB="14660"/>
                </a:tc>
                <a:tc>
                  <a:txBody>
                    <a:bodyPr/>
                    <a:lstStyle/>
                    <a:p>
                      <a:pPr algn="r"/>
                      <a:r>
                        <a:rPr lang="sv-SE" sz="900" dirty="0" smtClean="0">
                          <a:solidFill>
                            <a:srgbClr val="271B81"/>
                          </a:solidFill>
                        </a:rPr>
                        <a:t>-18</a:t>
                      </a:r>
                      <a:endParaRPr lang="sv-SE" sz="900" dirty="0">
                        <a:solidFill>
                          <a:srgbClr val="271B81"/>
                        </a:solidFill>
                      </a:endParaRPr>
                    </a:p>
                  </a:txBody>
                  <a:tcPr marL="27618" marR="27618" marT="14660" marB="14660"/>
                </a:tc>
                <a:tc>
                  <a:txBody>
                    <a:bodyPr/>
                    <a:lstStyle/>
                    <a:p>
                      <a:pPr algn="r"/>
                      <a:r>
                        <a:rPr lang="sv-SE" sz="900" dirty="0" err="1" smtClean="0">
                          <a:solidFill>
                            <a:srgbClr val="271B81"/>
                          </a:solidFill>
                        </a:rPr>
                        <a:t>ns</a:t>
                      </a:r>
                      <a:endParaRPr lang="sv-SE" sz="900" dirty="0">
                        <a:solidFill>
                          <a:srgbClr val="271B81"/>
                        </a:solidFill>
                      </a:endParaRPr>
                    </a:p>
                  </a:txBody>
                  <a:tcPr marL="27618" marR="27618" marT="14660" marB="14660"/>
                </a:tc>
              </a:tr>
            </a:tbl>
          </a:graphicData>
        </a:graphic>
      </p:graphicFrame>
      <p:sp>
        <p:nvSpPr>
          <p:cNvPr id="3" name="Rektangel 2"/>
          <p:cNvSpPr/>
          <p:nvPr/>
        </p:nvSpPr>
        <p:spPr>
          <a:xfrm>
            <a:off x="8100392" y="3717726"/>
            <a:ext cx="880050" cy="830997"/>
          </a:xfrm>
          <a:prstGeom prst="rect">
            <a:avLst/>
          </a:prstGeom>
        </p:spPr>
        <p:txBody>
          <a:bodyPr wrap="square">
            <a:spAutoFit/>
          </a:bodyPr>
          <a:lstStyle/>
          <a:p>
            <a:r>
              <a:rPr lang="en-US" sz="800" dirty="0">
                <a:solidFill>
                  <a:srgbClr val="271B81"/>
                </a:solidFill>
              </a:rPr>
              <a:t>Table 1: The right </a:t>
            </a:r>
            <a:r>
              <a:rPr lang="en-US" sz="800" dirty="0" smtClean="0">
                <a:solidFill>
                  <a:srgbClr val="271B81"/>
                </a:solidFill>
              </a:rPr>
              <a:t> ventricular </a:t>
            </a:r>
            <a:r>
              <a:rPr lang="en-US" sz="800" dirty="0">
                <a:solidFill>
                  <a:srgbClr val="271B81"/>
                </a:solidFill>
              </a:rPr>
              <a:t>ejection fraction and segmental longitudinal strain values </a:t>
            </a:r>
            <a:endParaRPr lang="sv-SE" sz="800" dirty="0">
              <a:solidFill>
                <a:srgbClr val="271B81"/>
              </a:solidFill>
            </a:endParaRPr>
          </a:p>
        </p:txBody>
      </p:sp>
    </p:spTree>
    <p:extLst>
      <p:ext uri="{BB962C8B-B14F-4D97-AF65-F5344CB8AC3E}">
        <p14:creationId xmlns:p14="http://schemas.microsoft.com/office/powerpoint/2010/main" val="273055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txBox="1">
            <a:spLocks noGrp="1"/>
          </p:cNvSpPr>
          <p:nvPr>
            <p:ph type="ctrTitle"/>
          </p:nvPr>
        </p:nvSpPr>
        <p:spPr>
          <a:xfrm>
            <a:off x="395536" y="163959"/>
            <a:ext cx="8422704" cy="6093968"/>
          </a:xfrm>
          <a:prstGeom prst="rect">
            <a:avLst/>
          </a:prstGeom>
          <a:noFill/>
        </p:spPr>
        <p:txBody>
          <a:bodyPr wrap="square" lIns="91432" tIns="45716" rIns="91432" bIns="45716" rtlCol="0">
            <a:spAutoFit/>
          </a:bodyPr>
          <a:lstStyle/>
          <a:p>
            <a:r>
              <a:rPr lang="sv-SE" sz="3600" b="1" dirty="0" smtClean="0"/>
              <a:t/>
            </a:r>
            <a:br>
              <a:rPr lang="sv-SE" sz="3600" b="1" dirty="0" smtClean="0"/>
            </a:br>
            <a:r>
              <a:rPr lang="sv-SE" sz="3600" b="1" dirty="0"/>
              <a:t/>
            </a:r>
            <a:br>
              <a:rPr lang="sv-SE" sz="3600" b="1" dirty="0"/>
            </a:br>
            <a:r>
              <a:rPr lang="sv-SE" sz="3600" b="1" dirty="0" smtClean="0"/>
              <a:t/>
            </a:r>
            <a:br>
              <a:rPr lang="sv-SE" sz="3600" b="1" dirty="0" smtClean="0"/>
            </a:br>
            <a:r>
              <a:rPr lang="sv-SE" sz="3600" b="1" dirty="0" err="1" smtClean="0">
                <a:solidFill>
                  <a:srgbClr val="271B81"/>
                </a:solidFill>
              </a:rPr>
              <a:t>Magnetic</a:t>
            </a:r>
            <a:r>
              <a:rPr lang="sv-SE" sz="3600" b="1" dirty="0" smtClean="0">
                <a:solidFill>
                  <a:srgbClr val="271B81"/>
                </a:solidFill>
              </a:rPr>
              <a:t> </a:t>
            </a:r>
            <a:r>
              <a:rPr lang="sv-SE" sz="3600" b="1" dirty="0" err="1" smtClean="0">
                <a:solidFill>
                  <a:srgbClr val="271B81"/>
                </a:solidFill>
              </a:rPr>
              <a:t>resonance</a:t>
            </a:r>
            <a:r>
              <a:rPr lang="sv-SE" sz="3600" b="1" dirty="0" smtClean="0">
                <a:solidFill>
                  <a:srgbClr val="271B81"/>
                </a:solidFill>
              </a:rPr>
              <a:t> f</a:t>
            </a:r>
            <a:r>
              <a:rPr lang="en-GB" sz="3600" b="1" dirty="0" err="1" smtClean="0">
                <a:solidFill>
                  <a:srgbClr val="271B81"/>
                </a:solidFill>
              </a:rPr>
              <a:t>eature</a:t>
            </a:r>
            <a:r>
              <a:rPr lang="en-GB" sz="3600" b="1" dirty="0" smtClean="0">
                <a:solidFill>
                  <a:srgbClr val="271B81"/>
                </a:solidFill>
              </a:rPr>
              <a:t> tracking for the determination of right ventricular longitudinal strain</a:t>
            </a:r>
            <a:r>
              <a:rPr lang="en-US" sz="2800" dirty="0" smtClean="0">
                <a:solidFill>
                  <a:srgbClr val="271B81"/>
                </a:solidFill>
                <a:cs typeface="Arial Narrow"/>
              </a:rPr>
              <a:t/>
            </a:r>
            <a:br>
              <a:rPr lang="en-US" sz="2800" dirty="0" smtClean="0">
                <a:solidFill>
                  <a:srgbClr val="271B81"/>
                </a:solidFill>
                <a:cs typeface="Arial Narrow"/>
              </a:rPr>
            </a:br>
            <a:r>
              <a:rPr lang="en-US" sz="2800" dirty="0">
                <a:solidFill>
                  <a:srgbClr val="271B81"/>
                </a:solidFill>
                <a:cs typeface="Arial Narrow"/>
              </a:rPr>
              <a:t/>
            </a:r>
            <a:br>
              <a:rPr lang="en-US" sz="2800" dirty="0">
                <a:solidFill>
                  <a:srgbClr val="271B81"/>
                </a:solidFill>
                <a:cs typeface="Arial Narrow"/>
              </a:rPr>
            </a:br>
            <a:r>
              <a:rPr lang="en-US" sz="2800" dirty="0" smtClean="0">
                <a:solidFill>
                  <a:srgbClr val="271B81"/>
                </a:solidFill>
                <a:cs typeface="Arial Narrow"/>
              </a:rPr>
              <a:t>Meriam </a:t>
            </a:r>
            <a:r>
              <a:rPr lang="en-US" sz="2800" dirty="0">
                <a:solidFill>
                  <a:srgbClr val="271B81"/>
                </a:solidFill>
                <a:cs typeface="Arial Narrow"/>
              </a:rPr>
              <a:t>Åström </a:t>
            </a:r>
            <a:r>
              <a:rPr lang="en-US" sz="2800" dirty="0" smtClean="0">
                <a:solidFill>
                  <a:srgbClr val="271B81"/>
                </a:solidFill>
                <a:cs typeface="Arial Narrow"/>
              </a:rPr>
              <a:t>Aneq</a:t>
            </a:r>
            <a:r>
              <a:rPr lang="en-US" sz="2800" baseline="30000" dirty="0" smtClean="0">
                <a:solidFill>
                  <a:srgbClr val="271B81"/>
                </a:solidFill>
                <a:cs typeface="Arial Narrow"/>
              </a:rPr>
              <a:t>1</a:t>
            </a:r>
            <a:r>
              <a:rPr lang="en-US" sz="2800" dirty="0" smtClean="0">
                <a:solidFill>
                  <a:srgbClr val="271B81"/>
                </a:solidFill>
                <a:cs typeface="Arial Narrow"/>
              </a:rPr>
              <a:t>, Eva Maret</a:t>
            </a:r>
            <a:r>
              <a:rPr lang="en-US" sz="2800" baseline="30000" dirty="0" smtClean="0">
                <a:solidFill>
                  <a:srgbClr val="271B81"/>
                </a:solidFill>
                <a:cs typeface="Arial Narrow"/>
              </a:rPr>
              <a:t>3</a:t>
            </a:r>
            <a:r>
              <a:rPr lang="en-US" sz="2800" dirty="0" smtClean="0">
                <a:solidFill>
                  <a:srgbClr val="271B81"/>
                </a:solidFill>
                <a:cs typeface="Arial Narrow"/>
              </a:rPr>
              <a:t>, Jan Engvall</a:t>
            </a:r>
            <a:r>
              <a:rPr lang="en-US" sz="2800" baseline="30000" dirty="0" smtClean="0">
                <a:solidFill>
                  <a:srgbClr val="271B81"/>
                </a:solidFill>
                <a:cs typeface="Arial Narrow"/>
              </a:rPr>
              <a:t>1,2</a:t>
            </a:r>
            <a:r>
              <a:rPr lang="en-US" sz="2800" dirty="0" smtClean="0">
                <a:solidFill>
                  <a:srgbClr val="271B81"/>
                </a:solidFill>
                <a:latin typeface="Arial Narrow"/>
                <a:cs typeface="Arial Narrow"/>
              </a:rPr>
              <a:t> </a:t>
            </a:r>
            <a:br>
              <a:rPr lang="en-US" sz="2800" dirty="0" smtClean="0">
                <a:solidFill>
                  <a:srgbClr val="271B81"/>
                </a:solidFill>
                <a:latin typeface="Arial Narrow"/>
                <a:cs typeface="Arial Narrow"/>
              </a:rPr>
            </a:br>
            <a:r>
              <a:rPr lang="en-US" sz="2800" dirty="0">
                <a:solidFill>
                  <a:srgbClr val="271B81"/>
                </a:solidFill>
                <a:latin typeface="Arial Narrow"/>
                <a:cs typeface="Arial Narrow"/>
              </a:rPr>
              <a:t/>
            </a:r>
            <a:br>
              <a:rPr lang="en-US" sz="2800" dirty="0">
                <a:solidFill>
                  <a:srgbClr val="271B81"/>
                </a:solidFill>
                <a:latin typeface="Arial Narrow"/>
                <a:cs typeface="Arial Narrow"/>
              </a:rPr>
            </a:br>
            <a:endParaRPr lang="en-US" sz="2800" dirty="0">
              <a:solidFill>
                <a:srgbClr val="271B81"/>
              </a:solidFill>
              <a:latin typeface="Arial Narrow"/>
              <a:cs typeface="Arial Narrow"/>
            </a:endParaRPr>
          </a:p>
          <a:p>
            <a:pPr algn="l"/>
            <a:r>
              <a:rPr lang="en-US" sz="1600" dirty="0" smtClean="0">
                <a:solidFill>
                  <a:srgbClr val="271B81"/>
                </a:solidFill>
                <a:cs typeface="Arial Narrow"/>
              </a:rPr>
              <a:t>1.</a:t>
            </a:r>
            <a:r>
              <a:rPr lang="en-US" sz="1600" dirty="0" smtClean="0">
                <a:solidFill>
                  <a:srgbClr val="271B81"/>
                </a:solidFill>
                <a:latin typeface="Arial Narrow"/>
                <a:cs typeface="Arial Narrow"/>
              </a:rPr>
              <a:t> </a:t>
            </a:r>
            <a:r>
              <a:rPr lang="en-US" sz="1400" dirty="0" err="1" smtClean="0">
                <a:solidFill>
                  <a:srgbClr val="271B81"/>
                </a:solidFill>
              </a:rPr>
              <a:t>Dpt</a:t>
            </a:r>
            <a:r>
              <a:rPr lang="en-US" sz="1400" dirty="0" smtClean="0">
                <a:solidFill>
                  <a:srgbClr val="271B81"/>
                </a:solidFill>
              </a:rPr>
              <a:t> </a:t>
            </a:r>
            <a:r>
              <a:rPr lang="en-US" sz="1400" dirty="0">
                <a:solidFill>
                  <a:srgbClr val="271B81"/>
                </a:solidFill>
              </a:rPr>
              <a:t>of Clinical Physiology and </a:t>
            </a:r>
            <a:r>
              <a:rPr lang="en-US" sz="1400" dirty="0" err="1" smtClean="0">
                <a:solidFill>
                  <a:srgbClr val="271B81"/>
                </a:solidFill>
              </a:rPr>
              <a:t>Dpt</a:t>
            </a:r>
            <a:r>
              <a:rPr lang="en-US" sz="1400" dirty="0" smtClean="0">
                <a:solidFill>
                  <a:srgbClr val="271B81"/>
                </a:solidFill>
              </a:rPr>
              <a:t> </a:t>
            </a:r>
            <a:r>
              <a:rPr lang="en-US" sz="1400" dirty="0">
                <a:solidFill>
                  <a:srgbClr val="271B81"/>
                </a:solidFill>
              </a:rPr>
              <a:t>of Medical and Health Sciences, Linköping University, Linköping, Sweden</a:t>
            </a:r>
            <a:r>
              <a:rPr lang="en-US" sz="1600" dirty="0">
                <a:solidFill>
                  <a:srgbClr val="271B81"/>
                </a:solidFill>
              </a:rPr>
              <a:t>	</a:t>
            </a:r>
            <a:br>
              <a:rPr lang="en-US" sz="1600" dirty="0">
                <a:solidFill>
                  <a:srgbClr val="271B81"/>
                </a:solidFill>
              </a:rPr>
            </a:br>
            <a:r>
              <a:rPr lang="en-US" sz="1400" dirty="0" smtClean="0">
                <a:solidFill>
                  <a:srgbClr val="271B81"/>
                </a:solidFill>
                <a:cs typeface="Arial Narrow"/>
              </a:rPr>
              <a:t>2. </a:t>
            </a:r>
            <a:r>
              <a:rPr lang="en-US" sz="1400" dirty="0" smtClean="0">
                <a:solidFill>
                  <a:srgbClr val="271B81"/>
                </a:solidFill>
              </a:rPr>
              <a:t>Center </a:t>
            </a:r>
            <a:r>
              <a:rPr lang="en-US" sz="1400" dirty="0">
                <a:solidFill>
                  <a:srgbClr val="271B81"/>
                </a:solidFill>
              </a:rPr>
              <a:t>for Medical Image Science and Visualization (CMIV), Linköping University, Linköping, Sweden</a:t>
            </a:r>
            <a:r>
              <a:rPr lang="en-US" sz="1600" dirty="0">
                <a:solidFill>
                  <a:srgbClr val="271B81"/>
                </a:solidFill>
              </a:rPr>
              <a:t>	</a:t>
            </a:r>
            <a:r>
              <a:rPr lang="en-US" sz="1600" dirty="0" smtClean="0">
                <a:solidFill>
                  <a:srgbClr val="271B81"/>
                </a:solidFill>
                <a:cs typeface="Arial Narrow"/>
              </a:rPr>
              <a:t/>
            </a:r>
            <a:br>
              <a:rPr lang="en-US" sz="1600" dirty="0" smtClean="0">
                <a:solidFill>
                  <a:srgbClr val="271B81"/>
                </a:solidFill>
                <a:cs typeface="Arial Narrow"/>
              </a:rPr>
            </a:br>
            <a:r>
              <a:rPr lang="en-US" sz="1400" dirty="0" smtClean="0">
                <a:solidFill>
                  <a:srgbClr val="271B81"/>
                </a:solidFill>
                <a:cs typeface="Arial Narrow"/>
              </a:rPr>
              <a:t>3.</a:t>
            </a:r>
            <a:r>
              <a:rPr lang="en-GB" sz="1400" dirty="0">
                <a:solidFill>
                  <a:srgbClr val="271B81"/>
                </a:solidFill>
              </a:rPr>
              <a:t> Department of </a:t>
            </a:r>
            <a:r>
              <a:rPr lang="en-GB" sz="1400" dirty="0" smtClean="0">
                <a:solidFill>
                  <a:srgbClr val="271B81"/>
                </a:solidFill>
              </a:rPr>
              <a:t>Clinical </a:t>
            </a:r>
            <a:r>
              <a:rPr lang="en-GB" sz="1400" dirty="0">
                <a:solidFill>
                  <a:srgbClr val="271B81"/>
                </a:solidFill>
              </a:rPr>
              <a:t>Physiology, </a:t>
            </a:r>
            <a:r>
              <a:rPr lang="en-US" sz="1400" dirty="0" err="1">
                <a:solidFill>
                  <a:srgbClr val="271B81"/>
                </a:solidFill>
              </a:rPr>
              <a:t>Karolinska</a:t>
            </a:r>
            <a:r>
              <a:rPr lang="en-US" sz="1400" dirty="0">
                <a:solidFill>
                  <a:srgbClr val="271B81"/>
                </a:solidFill>
              </a:rPr>
              <a:t> University Hospital, </a:t>
            </a:r>
            <a:r>
              <a:rPr lang="en-US" sz="1400" dirty="0" smtClean="0">
                <a:solidFill>
                  <a:srgbClr val="271B81"/>
                </a:solidFill>
              </a:rPr>
              <a:t>Stockholm, Sweden</a:t>
            </a:r>
            <a:r>
              <a:rPr lang="sv-SE" sz="1600" dirty="0">
                <a:solidFill>
                  <a:srgbClr val="271B81"/>
                </a:solidFill>
              </a:rPr>
              <a:t/>
            </a:r>
            <a:br>
              <a:rPr lang="sv-SE" sz="1600" dirty="0">
                <a:solidFill>
                  <a:srgbClr val="271B81"/>
                </a:solidFill>
              </a:rPr>
            </a:br>
            <a:endParaRPr lang="en-US" sz="1600" dirty="0">
              <a:solidFill>
                <a:srgbClr val="271B81"/>
              </a:solidFill>
              <a:cs typeface="Arial Narrow"/>
            </a:endParaRPr>
          </a:p>
        </p:txBody>
      </p:sp>
      <p:pic>
        <p:nvPicPr>
          <p:cNvPr id="5" name="Picture 4"/>
          <p:cNvPicPr preferRelativeResize="0">
            <a:picLocks noChangeArrowheads="1"/>
          </p:cNvPicPr>
          <p:nvPr/>
        </p:nvPicPr>
        <p:blipFill>
          <a:blip r:embed="rId2" cstate="print"/>
          <a:srcRect/>
          <a:stretch>
            <a:fillRect/>
          </a:stretch>
        </p:blipFill>
        <p:spPr bwMode="auto">
          <a:xfrm>
            <a:off x="755576" y="339044"/>
            <a:ext cx="967787" cy="91789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39044"/>
            <a:ext cx="839626" cy="83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7020272" y="6410890"/>
            <a:ext cx="1872208" cy="369332"/>
          </a:xfrm>
          <a:prstGeom prst="rect">
            <a:avLst/>
          </a:prstGeom>
          <a:noFill/>
        </p:spPr>
        <p:txBody>
          <a:bodyPr wrap="square" rtlCol="0">
            <a:spAutoFit/>
          </a:bodyPr>
          <a:lstStyle/>
          <a:p>
            <a:r>
              <a:rPr lang="sv-SE" dirty="0" smtClean="0">
                <a:solidFill>
                  <a:srgbClr val="271B81"/>
                </a:solidFill>
              </a:rPr>
              <a:t>Euro-CMR 2014</a:t>
            </a:r>
            <a:endParaRPr lang="sv-SE" dirty="0">
              <a:solidFill>
                <a:srgbClr val="271B81"/>
              </a:solidFill>
            </a:endParaRPr>
          </a:p>
        </p:txBody>
      </p:sp>
      <p:pic>
        <p:nvPicPr>
          <p:cNvPr id="1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3619" y="166195"/>
            <a:ext cx="1134435" cy="13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49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88640"/>
            <a:ext cx="8229600" cy="1143000"/>
          </a:xfrm>
        </p:spPr>
        <p:txBody>
          <a:bodyPr/>
          <a:lstStyle/>
          <a:p>
            <a:r>
              <a:rPr lang="sv-SE" dirty="0" smtClean="0">
                <a:solidFill>
                  <a:srgbClr val="271B81"/>
                </a:solidFill>
                <a:latin typeface="Palatino Linotype" pitchFamily="18" charset="0"/>
              </a:rPr>
              <a:t>INTRODUCTION</a:t>
            </a:r>
            <a:endParaRPr lang="sv-SE" dirty="0">
              <a:solidFill>
                <a:srgbClr val="271B81"/>
              </a:solidFill>
              <a:latin typeface="Palatino Linotype" pitchFamily="18" charset="0"/>
            </a:endParaRPr>
          </a:p>
        </p:txBody>
      </p:sp>
      <p:sp>
        <p:nvSpPr>
          <p:cNvPr id="3" name="Platshållare för innehåll 2"/>
          <p:cNvSpPr>
            <a:spLocks noGrp="1"/>
          </p:cNvSpPr>
          <p:nvPr>
            <p:ph idx="1"/>
          </p:nvPr>
        </p:nvSpPr>
        <p:spPr>
          <a:xfrm>
            <a:off x="457200" y="1456184"/>
            <a:ext cx="8229600" cy="4997152"/>
          </a:xfrm>
        </p:spPr>
        <p:txBody>
          <a:bodyPr>
            <a:noAutofit/>
          </a:bodyPr>
          <a:lstStyle/>
          <a:p>
            <a:pPr marL="0" indent="0">
              <a:buNone/>
            </a:pPr>
            <a:r>
              <a:rPr lang="en-GB" sz="2400" dirty="0" err="1">
                <a:solidFill>
                  <a:srgbClr val="271B81"/>
                </a:solidFill>
              </a:rPr>
              <a:t>Arrhythmogenic</a:t>
            </a:r>
            <a:r>
              <a:rPr lang="en-GB" sz="2400" dirty="0">
                <a:solidFill>
                  <a:srgbClr val="271B81"/>
                </a:solidFill>
              </a:rPr>
              <a:t> right ventricular cardiomyopathy (ARVC) </a:t>
            </a:r>
            <a:r>
              <a:rPr lang="en-GB" sz="2400" dirty="0" smtClean="0">
                <a:solidFill>
                  <a:srgbClr val="271B81"/>
                </a:solidFill>
              </a:rPr>
              <a:t>can lead to </a:t>
            </a:r>
            <a:r>
              <a:rPr lang="en-GB" sz="2400" dirty="0">
                <a:solidFill>
                  <a:srgbClr val="271B81"/>
                </a:solidFill>
              </a:rPr>
              <a:t>dilatation and dysfunction </a:t>
            </a:r>
            <a:r>
              <a:rPr lang="en-GB" sz="2400" dirty="0" smtClean="0">
                <a:solidFill>
                  <a:srgbClr val="271B81"/>
                </a:solidFill>
              </a:rPr>
              <a:t>of the right </a:t>
            </a:r>
            <a:r>
              <a:rPr lang="en-GB" sz="2400" dirty="0">
                <a:solidFill>
                  <a:srgbClr val="271B81"/>
                </a:solidFill>
              </a:rPr>
              <a:t>ventricle (RV</a:t>
            </a:r>
            <a:r>
              <a:rPr lang="en-GB" sz="2400" dirty="0" smtClean="0">
                <a:solidFill>
                  <a:srgbClr val="271B81"/>
                </a:solidFill>
              </a:rPr>
              <a:t>) due to fibro fatty replacement of the myocardium. </a:t>
            </a:r>
            <a:r>
              <a:rPr lang="en-GB" sz="2400" dirty="0">
                <a:solidFill>
                  <a:srgbClr val="271B81"/>
                </a:solidFill>
              </a:rPr>
              <a:t>T</a:t>
            </a:r>
            <a:r>
              <a:rPr lang="en-GB" sz="2400" dirty="0" smtClean="0">
                <a:solidFill>
                  <a:srgbClr val="271B81"/>
                </a:solidFill>
              </a:rPr>
              <a:t>he </a:t>
            </a:r>
            <a:r>
              <a:rPr lang="en-GB" sz="2400" dirty="0">
                <a:solidFill>
                  <a:srgbClr val="271B81"/>
                </a:solidFill>
              </a:rPr>
              <a:t>left ventricle (LV</a:t>
            </a:r>
            <a:r>
              <a:rPr lang="en-GB" sz="2400" dirty="0" smtClean="0">
                <a:solidFill>
                  <a:srgbClr val="271B81"/>
                </a:solidFill>
              </a:rPr>
              <a:t>) can be engaged later in the process.</a:t>
            </a:r>
          </a:p>
          <a:p>
            <a:pPr marL="0" indent="0">
              <a:buNone/>
            </a:pPr>
            <a:endParaRPr lang="en-GB" sz="2400" dirty="0" smtClean="0">
              <a:solidFill>
                <a:srgbClr val="271B81"/>
              </a:solidFill>
            </a:endParaRPr>
          </a:p>
          <a:p>
            <a:pPr marL="0" indent="0">
              <a:buNone/>
            </a:pPr>
            <a:r>
              <a:rPr lang="en-GB" sz="2400" dirty="0" smtClean="0">
                <a:solidFill>
                  <a:srgbClr val="271B81"/>
                </a:solidFill>
              </a:rPr>
              <a:t>Cardiovascular </a:t>
            </a:r>
            <a:r>
              <a:rPr lang="en-GB" sz="2400" dirty="0">
                <a:solidFill>
                  <a:srgbClr val="271B81"/>
                </a:solidFill>
              </a:rPr>
              <a:t>magnetic resonance </a:t>
            </a:r>
            <a:r>
              <a:rPr lang="en-GB" sz="2400" dirty="0" smtClean="0">
                <a:solidFill>
                  <a:srgbClr val="271B81"/>
                </a:solidFill>
              </a:rPr>
              <a:t>imaging based feature tracking (CMR-FT, </a:t>
            </a:r>
            <a:r>
              <a:rPr lang="en-GB" sz="2400" dirty="0" err="1" smtClean="0">
                <a:solidFill>
                  <a:srgbClr val="271B81"/>
                </a:solidFill>
              </a:rPr>
              <a:t>TomTec</a:t>
            </a:r>
            <a:r>
              <a:rPr lang="en-GB" sz="2400" dirty="0" smtClean="0">
                <a:solidFill>
                  <a:srgbClr val="271B81"/>
                </a:solidFill>
              </a:rPr>
              <a:t>, Germany) has been </a:t>
            </a:r>
            <a:r>
              <a:rPr lang="en-US" sz="2400" dirty="0" smtClean="0">
                <a:solidFill>
                  <a:srgbClr val="271B81"/>
                </a:solidFill>
              </a:rPr>
              <a:t>primarily developed for analysis of left ventricular function.</a:t>
            </a:r>
          </a:p>
          <a:p>
            <a:pPr marL="0" indent="0">
              <a:buNone/>
            </a:pPr>
            <a:endParaRPr lang="en-GB" sz="2400" dirty="0" smtClean="0">
              <a:solidFill>
                <a:srgbClr val="271B81"/>
              </a:solidFill>
            </a:endParaRPr>
          </a:p>
          <a:p>
            <a:pPr marL="0" indent="0">
              <a:buNone/>
            </a:pPr>
            <a:r>
              <a:rPr lang="en-GB" sz="2400" dirty="0" smtClean="0">
                <a:solidFill>
                  <a:srgbClr val="271B81"/>
                </a:solidFill>
              </a:rPr>
              <a:t>Our aim was to test the feasibility of CMR-FT to assess RV longitudinal strain in patients with ARVC.</a:t>
            </a:r>
          </a:p>
          <a:p>
            <a:pPr>
              <a:buNone/>
            </a:pPr>
            <a:endParaRPr lang="sv-SE" sz="2800" dirty="0"/>
          </a:p>
        </p:txBody>
      </p:sp>
    </p:spTree>
    <p:extLst>
      <p:ext uri="{BB962C8B-B14F-4D97-AF65-F5344CB8AC3E}">
        <p14:creationId xmlns:p14="http://schemas.microsoft.com/office/powerpoint/2010/main" val="230084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smtClean="0">
                <a:solidFill>
                  <a:srgbClr val="271B81"/>
                </a:solidFill>
                <a:latin typeface="Palatino Linotype" pitchFamily="18" charset="0"/>
              </a:rPr>
              <a:t>Methods</a:t>
            </a:r>
            <a:endParaRPr lang="sv-SE" dirty="0">
              <a:solidFill>
                <a:srgbClr val="271B81"/>
              </a:solidFill>
              <a:latin typeface="Palatino Linotype" pitchFamily="18" charset="0"/>
            </a:endParaRPr>
          </a:p>
        </p:txBody>
      </p:sp>
      <p:sp>
        <p:nvSpPr>
          <p:cNvPr id="3" name="Platshållare för innehåll 2"/>
          <p:cNvSpPr>
            <a:spLocks noGrp="1"/>
          </p:cNvSpPr>
          <p:nvPr>
            <p:ph idx="1"/>
          </p:nvPr>
        </p:nvSpPr>
        <p:spPr>
          <a:xfrm>
            <a:off x="467544" y="1412776"/>
            <a:ext cx="8229600" cy="4857403"/>
          </a:xfrm>
        </p:spPr>
        <p:txBody>
          <a:bodyPr>
            <a:normAutofit/>
          </a:bodyPr>
          <a:lstStyle/>
          <a:p>
            <a:pPr>
              <a:buNone/>
            </a:pPr>
            <a:r>
              <a:rPr lang="en-GB" sz="2800" dirty="0" smtClean="0">
                <a:solidFill>
                  <a:srgbClr val="271B81"/>
                </a:solidFill>
              </a:rPr>
              <a:t>   </a:t>
            </a:r>
          </a:p>
          <a:p>
            <a:pPr>
              <a:buNone/>
            </a:pPr>
            <a:r>
              <a:rPr lang="en-GB" sz="2400" dirty="0" smtClean="0">
                <a:solidFill>
                  <a:srgbClr val="271B81"/>
                </a:solidFill>
              </a:rPr>
              <a:t>	Thirteen </a:t>
            </a:r>
            <a:r>
              <a:rPr lang="en-GB" sz="2400" dirty="0">
                <a:solidFill>
                  <a:srgbClr val="271B81"/>
                </a:solidFill>
              </a:rPr>
              <a:t>patients fulfilling Task Force Criteria </a:t>
            </a:r>
            <a:r>
              <a:rPr lang="en-GB" sz="2400" dirty="0" smtClean="0">
                <a:solidFill>
                  <a:srgbClr val="271B81"/>
                </a:solidFill>
              </a:rPr>
              <a:t>for ARVC (46,6yrs ±14,8) and </a:t>
            </a:r>
            <a:r>
              <a:rPr lang="en-GB" sz="2400" dirty="0">
                <a:solidFill>
                  <a:srgbClr val="271B81"/>
                </a:solidFill>
              </a:rPr>
              <a:t>twenty healthy </a:t>
            </a:r>
            <a:r>
              <a:rPr lang="en-GB" sz="2400" dirty="0" smtClean="0">
                <a:solidFill>
                  <a:srgbClr val="271B81"/>
                </a:solidFill>
              </a:rPr>
              <a:t>subjects (38,5yrs ±16,3) were included in the study and underwent </a:t>
            </a:r>
            <a:r>
              <a:rPr lang="en-GB" sz="2400" dirty="0">
                <a:solidFill>
                  <a:srgbClr val="271B81"/>
                </a:solidFill>
              </a:rPr>
              <a:t>cardiac </a:t>
            </a:r>
            <a:r>
              <a:rPr lang="en-GB" sz="2400" dirty="0" smtClean="0">
                <a:solidFill>
                  <a:srgbClr val="271B81"/>
                </a:solidFill>
              </a:rPr>
              <a:t>MRI.</a:t>
            </a:r>
          </a:p>
          <a:p>
            <a:pPr>
              <a:buNone/>
            </a:pPr>
            <a:endParaRPr lang="en-GB" sz="3600" dirty="0">
              <a:solidFill>
                <a:srgbClr val="271B81"/>
              </a:solidFill>
            </a:endParaRPr>
          </a:p>
          <a:p>
            <a:pPr>
              <a:buNone/>
            </a:pPr>
            <a:r>
              <a:rPr lang="en-GB" sz="3600" dirty="0" smtClean="0">
                <a:solidFill>
                  <a:srgbClr val="271B81"/>
                </a:solidFill>
              </a:rPr>
              <a:t>	</a:t>
            </a:r>
            <a:r>
              <a:rPr lang="en-GB" sz="2400" dirty="0">
                <a:solidFill>
                  <a:srgbClr val="271B81"/>
                </a:solidFill>
              </a:rPr>
              <a:t>Six long axis slices of the RV were acquired by rotating the cut planes around the long axis. </a:t>
            </a:r>
          </a:p>
          <a:p>
            <a:pPr>
              <a:buNone/>
            </a:pPr>
            <a:r>
              <a:rPr lang="en-GB" sz="2400" dirty="0">
                <a:solidFill>
                  <a:srgbClr val="271B81"/>
                </a:solidFill>
              </a:rPr>
              <a:t>	The 3-, 4- and 2 chamber views of the RV  were analysed. </a:t>
            </a:r>
          </a:p>
          <a:p>
            <a:pPr algn="just">
              <a:buNone/>
            </a:pPr>
            <a:endParaRPr lang="en-GB" sz="5100" dirty="0" smtClean="0">
              <a:solidFill>
                <a:srgbClr val="271B81"/>
              </a:solidFill>
            </a:endParaRPr>
          </a:p>
        </p:txBody>
      </p:sp>
    </p:spTree>
    <p:extLst>
      <p:ext uri="{BB962C8B-B14F-4D97-AF65-F5344CB8AC3E}">
        <p14:creationId xmlns:p14="http://schemas.microsoft.com/office/powerpoint/2010/main" val="262482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ie2k.jpg"/>
          <p:cNvPicPr>
            <a:picLocks noGrp="1" noChangeAspect="1"/>
          </p:cNvPicPr>
          <p:nvPr>
            <p:ph idx="1"/>
          </p:nvPr>
        </p:nvPicPr>
        <p:blipFill>
          <a:blip r:embed="rId3" cstate="print"/>
          <a:stretch>
            <a:fillRect/>
          </a:stretch>
        </p:blipFill>
        <p:spPr>
          <a:xfrm>
            <a:off x="262533" y="476912"/>
            <a:ext cx="3805411" cy="2160000"/>
          </a:xfrm>
        </p:spPr>
      </p:pic>
      <p:pic>
        <p:nvPicPr>
          <p:cNvPr id="7" name="Bildobjekt 6" descr="m4k.jpg"/>
          <p:cNvPicPr>
            <a:picLocks noChangeAspect="1"/>
          </p:cNvPicPr>
          <p:nvPr/>
        </p:nvPicPr>
        <p:blipFill>
          <a:blip r:embed="rId4" cstate="print"/>
          <a:stretch>
            <a:fillRect/>
          </a:stretch>
        </p:blipFill>
        <p:spPr>
          <a:xfrm>
            <a:off x="251520" y="3645264"/>
            <a:ext cx="3805411" cy="2160000"/>
          </a:xfrm>
          <a:prstGeom prst="rect">
            <a:avLst/>
          </a:prstGeom>
        </p:spPr>
      </p:pic>
      <p:pic>
        <p:nvPicPr>
          <p:cNvPr id="8" name="Bildobjekt 7" descr="m4k1.jpg"/>
          <p:cNvPicPr>
            <a:picLocks noChangeAspect="1"/>
          </p:cNvPicPr>
          <p:nvPr/>
        </p:nvPicPr>
        <p:blipFill>
          <a:blip r:embed="rId5" cstate="print"/>
          <a:stretch>
            <a:fillRect/>
          </a:stretch>
        </p:blipFill>
        <p:spPr>
          <a:xfrm>
            <a:off x="5015059" y="3645264"/>
            <a:ext cx="3805413" cy="2160000"/>
          </a:xfrm>
          <a:prstGeom prst="rect">
            <a:avLst/>
          </a:prstGeom>
        </p:spPr>
      </p:pic>
      <p:pic>
        <p:nvPicPr>
          <p:cNvPr id="9" name="Bildobjekt 8" descr="ie2k2.jpg"/>
          <p:cNvPicPr>
            <a:picLocks noChangeAspect="1"/>
          </p:cNvPicPr>
          <p:nvPr/>
        </p:nvPicPr>
        <p:blipFill>
          <a:blip r:embed="rId6" cstate="print"/>
          <a:stretch>
            <a:fillRect/>
          </a:stretch>
        </p:blipFill>
        <p:spPr>
          <a:xfrm>
            <a:off x="5013703" y="476672"/>
            <a:ext cx="3806769" cy="2160000"/>
          </a:xfrm>
          <a:prstGeom prst="rect">
            <a:avLst/>
          </a:prstGeom>
        </p:spPr>
      </p:pic>
      <p:sp>
        <p:nvSpPr>
          <p:cNvPr id="10" name="textruta 9"/>
          <p:cNvSpPr txBox="1"/>
          <p:nvPr/>
        </p:nvSpPr>
        <p:spPr>
          <a:xfrm>
            <a:off x="179512" y="2852936"/>
            <a:ext cx="8712968" cy="369332"/>
          </a:xfrm>
          <a:prstGeom prst="rect">
            <a:avLst/>
          </a:prstGeom>
          <a:noFill/>
        </p:spPr>
        <p:txBody>
          <a:bodyPr wrap="square" rtlCol="0">
            <a:spAutoFit/>
          </a:bodyPr>
          <a:lstStyle/>
          <a:p>
            <a:r>
              <a:rPr lang="en-US" dirty="0" smtClean="0">
                <a:solidFill>
                  <a:srgbClr val="271B81"/>
                </a:solidFill>
              </a:rPr>
              <a:t>Fig 1.RV segmental radial and longitudinal strain in the 2 chamber view in a healthy control</a:t>
            </a:r>
            <a:endParaRPr lang="sv-SE" dirty="0">
              <a:solidFill>
                <a:srgbClr val="271B81"/>
              </a:solidFill>
            </a:endParaRPr>
          </a:p>
        </p:txBody>
      </p:sp>
      <p:sp>
        <p:nvSpPr>
          <p:cNvPr id="15" name="Rektangel 14"/>
          <p:cNvSpPr/>
          <p:nvPr/>
        </p:nvSpPr>
        <p:spPr>
          <a:xfrm>
            <a:off x="25624610" y="7259977"/>
            <a:ext cx="4650603" cy="738664"/>
          </a:xfrm>
          <a:prstGeom prst="rect">
            <a:avLst/>
          </a:prstGeom>
        </p:spPr>
        <p:txBody>
          <a:bodyPr wrap="square">
            <a:spAutoFit/>
          </a:bodyPr>
          <a:lstStyle/>
          <a:p>
            <a:r>
              <a:rPr lang="en-US" sz="1400" dirty="0" smtClean="0"/>
              <a:t>Fig 2, shows strain in longitudinal 4chamber view, , both radial (upper panel ) and longitudinal (lower panel) in patient with ARVC </a:t>
            </a:r>
            <a:endParaRPr lang="sv-SE" sz="1400" dirty="0"/>
          </a:p>
        </p:txBody>
      </p:sp>
      <p:sp>
        <p:nvSpPr>
          <p:cNvPr id="16" name="textruta 15"/>
          <p:cNvSpPr txBox="1"/>
          <p:nvPr/>
        </p:nvSpPr>
        <p:spPr>
          <a:xfrm>
            <a:off x="179512" y="6093296"/>
            <a:ext cx="8964488" cy="923330"/>
          </a:xfrm>
          <a:prstGeom prst="rect">
            <a:avLst/>
          </a:prstGeom>
          <a:noFill/>
        </p:spPr>
        <p:txBody>
          <a:bodyPr wrap="square" rtlCol="0">
            <a:spAutoFit/>
          </a:bodyPr>
          <a:lstStyle/>
          <a:p>
            <a:r>
              <a:rPr lang="en-US" dirty="0" smtClean="0">
                <a:solidFill>
                  <a:srgbClr val="271B81"/>
                </a:solidFill>
              </a:rPr>
              <a:t>Fig 2. RV segmental  radial and longitudinal strain in the apical 4 chamber view in a patient with ARVC </a:t>
            </a:r>
            <a:endParaRPr lang="sv-SE" dirty="0" smtClean="0">
              <a:solidFill>
                <a:srgbClr val="271B81"/>
              </a:solidFill>
            </a:endParaRPr>
          </a:p>
          <a:p>
            <a:endParaRPr lang="sv-SE" dirty="0"/>
          </a:p>
        </p:txBody>
      </p:sp>
    </p:spTree>
    <p:extLst>
      <p:ext uri="{BB962C8B-B14F-4D97-AF65-F5344CB8AC3E}">
        <p14:creationId xmlns:p14="http://schemas.microsoft.com/office/powerpoint/2010/main" val="136604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271B81"/>
                </a:solidFill>
                <a:latin typeface="Palatino Linotype" pitchFamily="18" charset="0"/>
              </a:rPr>
              <a:t>RESULTS</a:t>
            </a:r>
            <a:endParaRPr lang="sv-SE" dirty="0"/>
          </a:p>
        </p:txBody>
      </p:sp>
      <p:sp>
        <p:nvSpPr>
          <p:cNvPr id="8" name="Rektangel 7"/>
          <p:cNvSpPr/>
          <p:nvPr/>
        </p:nvSpPr>
        <p:spPr>
          <a:xfrm>
            <a:off x="322671" y="1268760"/>
            <a:ext cx="8568952" cy="3108543"/>
          </a:xfrm>
          <a:prstGeom prst="rect">
            <a:avLst/>
          </a:prstGeom>
        </p:spPr>
        <p:txBody>
          <a:bodyPr wrap="square">
            <a:spAutoFit/>
          </a:bodyPr>
          <a:lstStyle/>
          <a:p>
            <a:r>
              <a:rPr lang="en-US" sz="2400" dirty="0" smtClean="0">
                <a:solidFill>
                  <a:srgbClr val="271B81"/>
                </a:solidFill>
              </a:rPr>
              <a:t>Compared to controls, RV end diastolic volume was not significantly different in ARVC patients and controls (201 vs 182 ml; p= 0,1). </a:t>
            </a:r>
          </a:p>
          <a:p>
            <a:r>
              <a:rPr lang="en-US" sz="2400" dirty="0" smtClean="0">
                <a:solidFill>
                  <a:srgbClr val="271B81"/>
                </a:solidFill>
              </a:rPr>
              <a:t>End systolic volume was higher and ejection fraction lower in ARVC patients (104 vs 82 ml, 49 vs 56%).</a:t>
            </a:r>
          </a:p>
          <a:p>
            <a:r>
              <a:rPr lang="en-US" sz="2400" dirty="0" smtClean="0">
                <a:solidFill>
                  <a:srgbClr val="271B81"/>
                </a:solidFill>
              </a:rPr>
              <a:t>Additionally, we found significantly lower segmental longitudinal strain in some of the segments in the ARVC patient group than in the healthy subjects. </a:t>
            </a:r>
          </a:p>
          <a:p>
            <a:endParaRPr lang="sv-SE" sz="2800" dirty="0">
              <a:solidFill>
                <a:srgbClr val="FF0000"/>
              </a:solidFill>
            </a:endParaRPr>
          </a:p>
        </p:txBody>
      </p:sp>
      <p:sp>
        <p:nvSpPr>
          <p:cNvPr id="5" name="Rektangel 4"/>
          <p:cNvSpPr/>
          <p:nvPr/>
        </p:nvSpPr>
        <p:spPr>
          <a:xfrm>
            <a:off x="755576" y="4377303"/>
            <a:ext cx="1674440" cy="1877437"/>
          </a:xfrm>
          <a:prstGeom prst="rect">
            <a:avLst/>
          </a:prstGeom>
        </p:spPr>
        <p:txBody>
          <a:bodyPr wrap="square">
            <a:spAutoFit/>
          </a:bodyPr>
          <a:lstStyle/>
          <a:p>
            <a:endParaRPr lang="sv-SE" dirty="0" smtClean="0"/>
          </a:p>
          <a:p>
            <a:r>
              <a:rPr lang="en-US" sz="1600" dirty="0" smtClean="0">
                <a:solidFill>
                  <a:srgbClr val="271B81"/>
                </a:solidFill>
              </a:rPr>
              <a:t>Table 1: The right ventricular ejection fraction and segmental longitudinal strain values </a:t>
            </a:r>
            <a:endParaRPr lang="sv-SE" sz="1600" dirty="0" smtClean="0">
              <a:solidFill>
                <a:srgbClr val="271B8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509" y="3861048"/>
            <a:ext cx="5767114" cy="273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solidFill>
                  <a:srgbClr val="271B81"/>
                </a:solidFill>
                <a:latin typeface="Palatino Linotype" pitchFamily="18" charset="0"/>
              </a:rPr>
              <a:t>CONCLUSION</a:t>
            </a:r>
            <a:endParaRPr lang="sv-SE" dirty="0">
              <a:solidFill>
                <a:srgbClr val="271B81"/>
              </a:solidFill>
              <a:latin typeface="Palatino Linotype" pitchFamily="18" charset="0"/>
            </a:endParaRPr>
          </a:p>
        </p:txBody>
      </p:sp>
      <p:sp>
        <p:nvSpPr>
          <p:cNvPr id="3" name="Platshållare för innehåll 2"/>
          <p:cNvSpPr>
            <a:spLocks noGrp="1"/>
          </p:cNvSpPr>
          <p:nvPr>
            <p:ph idx="1"/>
          </p:nvPr>
        </p:nvSpPr>
        <p:spPr/>
        <p:txBody>
          <a:bodyPr>
            <a:normAutofit/>
          </a:bodyPr>
          <a:lstStyle/>
          <a:p>
            <a:pPr>
              <a:buNone/>
            </a:pPr>
            <a:r>
              <a:rPr lang="en-GB" sz="2800" dirty="0" smtClean="0">
                <a:solidFill>
                  <a:srgbClr val="271B81"/>
                </a:solidFill>
              </a:rPr>
              <a:t>	</a:t>
            </a:r>
          </a:p>
          <a:p>
            <a:pPr>
              <a:buNone/>
            </a:pPr>
            <a:r>
              <a:rPr lang="en-GB" sz="2800" dirty="0">
                <a:solidFill>
                  <a:srgbClr val="271B81"/>
                </a:solidFill>
              </a:rPr>
              <a:t>	</a:t>
            </a:r>
            <a:r>
              <a:rPr lang="en-GB" sz="2400" dirty="0" smtClean="0">
                <a:solidFill>
                  <a:srgbClr val="271B81"/>
                </a:solidFill>
              </a:rPr>
              <a:t>This  study shows that strain based on feature </a:t>
            </a:r>
            <a:r>
              <a:rPr lang="en-GB" sz="2400" dirty="0">
                <a:solidFill>
                  <a:srgbClr val="271B81"/>
                </a:solidFill>
              </a:rPr>
              <a:t>tracking </a:t>
            </a:r>
            <a:r>
              <a:rPr lang="en-GB" sz="2400" dirty="0" smtClean="0">
                <a:solidFill>
                  <a:srgbClr val="271B81"/>
                </a:solidFill>
              </a:rPr>
              <a:t>analysed on cine MRI was </a:t>
            </a:r>
            <a:r>
              <a:rPr lang="en-GB" sz="2400" dirty="0">
                <a:solidFill>
                  <a:srgbClr val="271B81"/>
                </a:solidFill>
              </a:rPr>
              <a:t>successfully applied to the RV in this cohort of ARVC </a:t>
            </a:r>
            <a:r>
              <a:rPr lang="en-GB" sz="2400" dirty="0" smtClean="0">
                <a:solidFill>
                  <a:srgbClr val="271B81"/>
                </a:solidFill>
              </a:rPr>
              <a:t>patients</a:t>
            </a:r>
          </a:p>
          <a:p>
            <a:pPr>
              <a:buNone/>
            </a:pPr>
            <a:endParaRPr lang="en-GB" sz="2800" dirty="0" smtClean="0">
              <a:solidFill>
                <a:srgbClr val="271B81"/>
              </a:solidFill>
            </a:endParaRPr>
          </a:p>
          <a:p>
            <a:pPr>
              <a:buNone/>
            </a:pPr>
            <a:r>
              <a:rPr lang="en-GB" sz="2800" dirty="0" smtClean="0">
                <a:solidFill>
                  <a:srgbClr val="271B81"/>
                </a:solidFill>
              </a:rPr>
              <a:t>	</a:t>
            </a:r>
            <a:r>
              <a:rPr lang="en-GB" sz="2400" dirty="0" smtClean="0">
                <a:solidFill>
                  <a:srgbClr val="271B81"/>
                </a:solidFill>
              </a:rPr>
              <a:t>Longitudinal </a:t>
            </a:r>
            <a:r>
              <a:rPr lang="en-GB" sz="2400" dirty="0">
                <a:solidFill>
                  <a:srgbClr val="271B81"/>
                </a:solidFill>
              </a:rPr>
              <a:t>absolute strain was lower in the basal segments, the anterior and the free walls compared to controls</a:t>
            </a:r>
            <a:endParaRPr lang="sv-SE" sz="2400" dirty="0">
              <a:solidFill>
                <a:srgbClr val="271B81"/>
              </a:solidFill>
            </a:endParaRPr>
          </a:p>
        </p:txBody>
      </p:sp>
    </p:spTree>
    <p:extLst>
      <p:ext uri="{BB962C8B-B14F-4D97-AF65-F5344CB8AC3E}">
        <p14:creationId xmlns:p14="http://schemas.microsoft.com/office/powerpoint/2010/main" val="1061245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553</TotalTime>
  <Words>866</Words>
  <Application>Microsoft Office PowerPoint</Application>
  <PresentationFormat>Bildspel på skärmen (4:3)</PresentationFormat>
  <Paragraphs>96</Paragraphs>
  <Slides>7</Slides>
  <Notes>4</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PowerPoint-presentation</vt:lpstr>
      <vt:lpstr>   Magnetic resonance feature tracking for the determination of right ventricular longitudinal strain  Meriam Åström Aneq1, Eva Maret3, Jan Engvall1,2    1. Dpt of Clinical Physiology and Dpt of Medical and Health Sciences, Linköping University, Linköping, Sweden  2. Center for Medical Image Science and Visualization (CMIV), Linköping University, Linköping, Sweden  3. Department of Clinical Physiology, Karolinska University Hospital, Stockholm, Sweden </vt:lpstr>
      <vt:lpstr>INTRODUCTION</vt:lpstr>
      <vt:lpstr>Methods</vt:lpstr>
      <vt:lpstr>PowerPoint-presentation</vt:lpstr>
      <vt:lpstr>RESULTS</vt:lpstr>
      <vt:lpstr>CONCLUSION</vt:lpstr>
    </vt:vector>
  </TitlesOfParts>
  <Company>Landstinget i Östergötland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resonance feature tracking for the determination of right ventricular longitudinal strain Meriam Åström Aneq1,2, Eva Maret3 ,Jan Engvall1,2  1. Division of Clinical Physiology, Department of Medical and Health Sciences, Linköping University 2. Department of clinical physiology, County council of Östergötland, Linköping Sweden 3.</dc:title>
  <dc:creator>Åström Aneq Meriam</dc:creator>
  <cp:lastModifiedBy>Åström Aneq Meriam</cp:lastModifiedBy>
  <cp:revision>88</cp:revision>
  <dcterms:created xsi:type="dcterms:W3CDTF">2014-05-05T08:54:24Z</dcterms:created>
  <dcterms:modified xsi:type="dcterms:W3CDTF">2014-05-13T10:34:36Z</dcterms:modified>
</cp:coreProperties>
</file>